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93" r:id="rId2"/>
  </p:sldMasterIdLst>
  <p:notesMasterIdLst>
    <p:notesMasterId r:id="rId32"/>
  </p:notesMasterIdLst>
  <p:sldIdLst>
    <p:sldId id="316" r:id="rId3"/>
    <p:sldId id="317" r:id="rId4"/>
    <p:sldId id="321" r:id="rId5"/>
    <p:sldId id="323" r:id="rId6"/>
    <p:sldId id="318" r:id="rId7"/>
    <p:sldId id="319" r:id="rId8"/>
    <p:sldId id="320" r:id="rId9"/>
    <p:sldId id="322" r:id="rId10"/>
    <p:sldId id="257" r:id="rId11"/>
    <p:sldId id="258" r:id="rId12"/>
    <p:sldId id="259" r:id="rId13"/>
    <p:sldId id="264" r:id="rId14"/>
    <p:sldId id="267" r:id="rId15"/>
    <p:sldId id="266" r:id="rId16"/>
    <p:sldId id="270" r:id="rId17"/>
    <p:sldId id="312" r:id="rId18"/>
    <p:sldId id="313" r:id="rId19"/>
    <p:sldId id="272" r:id="rId20"/>
    <p:sldId id="273" r:id="rId21"/>
    <p:sldId id="277" r:id="rId22"/>
    <p:sldId id="311" r:id="rId23"/>
    <p:sldId id="281" r:id="rId24"/>
    <p:sldId id="282" r:id="rId25"/>
    <p:sldId id="283" r:id="rId26"/>
    <p:sldId id="284" r:id="rId27"/>
    <p:sldId id="286" r:id="rId28"/>
    <p:sldId id="287" r:id="rId29"/>
    <p:sldId id="260" r:id="rId30"/>
    <p:sldId id="31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04" autoAdjust="0"/>
  </p:normalViewPr>
  <p:slideViewPr>
    <p:cSldViewPr snapToGrid="0" snapToObjects="1">
      <p:cViewPr varScale="1">
        <p:scale>
          <a:sx n="66" d="100"/>
          <a:sy n="66" d="100"/>
        </p:scale>
        <p:origin x="1930"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1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1.png"/><Relationship Id="rId7"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2.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1.png"/><Relationship Id="rId7"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9DDF7-C690-4F5C-BF5B-FF828AF97A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799B81B-A5E9-43CC-8D78-94C318C00E4B}">
      <dgm:prSet/>
      <dgm:spPr/>
      <dgm:t>
        <a:bodyPr/>
        <a:lstStyle/>
        <a:p>
          <a:r>
            <a:rPr lang="en-US"/>
            <a:t>Product/Service – what you are marketing</a:t>
          </a:r>
        </a:p>
      </dgm:t>
    </dgm:pt>
    <dgm:pt modelId="{9D416992-F806-4219-9F54-0AA844E3D2BF}" type="parTrans" cxnId="{91E31897-10FF-4A34-B69C-C06BBCDE1808}">
      <dgm:prSet/>
      <dgm:spPr/>
      <dgm:t>
        <a:bodyPr/>
        <a:lstStyle/>
        <a:p>
          <a:endParaRPr lang="en-US"/>
        </a:p>
      </dgm:t>
    </dgm:pt>
    <dgm:pt modelId="{4925E0DF-3E33-46CD-9386-D0E4DEE916BA}" type="sibTrans" cxnId="{91E31897-10FF-4A34-B69C-C06BBCDE1808}">
      <dgm:prSet/>
      <dgm:spPr/>
      <dgm:t>
        <a:bodyPr/>
        <a:lstStyle/>
        <a:p>
          <a:endParaRPr lang="en-US"/>
        </a:p>
      </dgm:t>
    </dgm:pt>
    <dgm:pt modelId="{903A6671-FABB-43EB-A5D3-279D02A40FB5}">
      <dgm:prSet/>
      <dgm:spPr/>
      <dgm:t>
        <a:bodyPr/>
        <a:lstStyle/>
        <a:p>
          <a:r>
            <a:rPr lang="en-US"/>
            <a:t>Price – the price you set for the market</a:t>
          </a:r>
        </a:p>
      </dgm:t>
    </dgm:pt>
    <dgm:pt modelId="{B521D6D7-F94E-4F5E-A5D4-19B20FB000A7}" type="parTrans" cxnId="{6900E915-5227-4C7A-9D46-2711216D046F}">
      <dgm:prSet/>
      <dgm:spPr/>
      <dgm:t>
        <a:bodyPr/>
        <a:lstStyle/>
        <a:p>
          <a:endParaRPr lang="en-US"/>
        </a:p>
      </dgm:t>
    </dgm:pt>
    <dgm:pt modelId="{7136E9CF-E38B-4566-BAAE-33429188A358}" type="sibTrans" cxnId="{6900E915-5227-4C7A-9D46-2711216D046F}">
      <dgm:prSet/>
      <dgm:spPr/>
      <dgm:t>
        <a:bodyPr/>
        <a:lstStyle/>
        <a:p>
          <a:endParaRPr lang="en-US"/>
        </a:p>
      </dgm:t>
    </dgm:pt>
    <dgm:pt modelId="{FC06949A-A927-46A6-80CB-C3542C5CE360}">
      <dgm:prSet/>
      <dgm:spPr/>
      <dgm:t>
        <a:bodyPr/>
        <a:lstStyle/>
        <a:p>
          <a:r>
            <a:rPr lang="en-US"/>
            <a:t>Promotion – the methods you use to communicate with the potential customers</a:t>
          </a:r>
        </a:p>
      </dgm:t>
    </dgm:pt>
    <dgm:pt modelId="{0CDBDC85-7EF0-4D8F-8E34-F4BB7A9D9C80}" type="parTrans" cxnId="{F30A22FC-5B85-455F-994E-75C65111C766}">
      <dgm:prSet/>
      <dgm:spPr/>
      <dgm:t>
        <a:bodyPr/>
        <a:lstStyle/>
        <a:p>
          <a:endParaRPr lang="en-US"/>
        </a:p>
      </dgm:t>
    </dgm:pt>
    <dgm:pt modelId="{457BAAF5-2333-4536-9DF9-10185E0A14CC}" type="sibTrans" cxnId="{F30A22FC-5B85-455F-994E-75C65111C766}">
      <dgm:prSet/>
      <dgm:spPr/>
      <dgm:t>
        <a:bodyPr/>
        <a:lstStyle/>
        <a:p>
          <a:endParaRPr lang="en-US"/>
        </a:p>
      </dgm:t>
    </dgm:pt>
    <dgm:pt modelId="{44A0BE5B-1E68-4979-9806-61293DC106C1}">
      <dgm:prSet/>
      <dgm:spPr/>
      <dgm:t>
        <a:bodyPr/>
        <a:lstStyle/>
        <a:p>
          <a:r>
            <a:rPr lang="en-US"/>
            <a:t>Placement – the distribution channels you use to reach the customer</a:t>
          </a:r>
        </a:p>
      </dgm:t>
    </dgm:pt>
    <dgm:pt modelId="{A7B29394-7B49-4029-8F56-A321BC0F70AD}" type="parTrans" cxnId="{1CAFFF7F-DC9D-41A7-8234-46CD48FC4343}">
      <dgm:prSet/>
      <dgm:spPr/>
      <dgm:t>
        <a:bodyPr/>
        <a:lstStyle/>
        <a:p>
          <a:endParaRPr lang="en-US"/>
        </a:p>
      </dgm:t>
    </dgm:pt>
    <dgm:pt modelId="{BC525D0E-C587-4EC6-B28C-8A3911173372}" type="sibTrans" cxnId="{1CAFFF7F-DC9D-41A7-8234-46CD48FC4343}">
      <dgm:prSet/>
      <dgm:spPr/>
      <dgm:t>
        <a:bodyPr/>
        <a:lstStyle/>
        <a:p>
          <a:endParaRPr lang="en-US"/>
        </a:p>
      </dgm:t>
    </dgm:pt>
    <dgm:pt modelId="{4C1D4101-96C0-4D7D-B06B-2FF3AE24026F}">
      <dgm:prSet/>
      <dgm:spPr/>
      <dgm:t>
        <a:bodyPr/>
        <a:lstStyle/>
        <a:p>
          <a:r>
            <a:rPr lang="en-US"/>
            <a:t>Processes – the processes used by the customer to obtain and use your product/service</a:t>
          </a:r>
        </a:p>
      </dgm:t>
    </dgm:pt>
    <dgm:pt modelId="{52CC699D-8305-43AA-8CED-4AEEDC8621CA}" type="parTrans" cxnId="{D381B211-AD18-4556-B37B-8E2B1FA8AD24}">
      <dgm:prSet/>
      <dgm:spPr/>
      <dgm:t>
        <a:bodyPr/>
        <a:lstStyle/>
        <a:p>
          <a:endParaRPr lang="en-US"/>
        </a:p>
      </dgm:t>
    </dgm:pt>
    <dgm:pt modelId="{B4825D55-DE57-426A-9F09-FC6FF8F0F2F0}" type="sibTrans" cxnId="{D381B211-AD18-4556-B37B-8E2B1FA8AD24}">
      <dgm:prSet/>
      <dgm:spPr/>
      <dgm:t>
        <a:bodyPr/>
        <a:lstStyle/>
        <a:p>
          <a:endParaRPr lang="en-US"/>
        </a:p>
      </dgm:t>
    </dgm:pt>
    <dgm:pt modelId="{6AD105FB-E723-4B22-9E11-6E58CDAE16D2}">
      <dgm:prSet/>
      <dgm:spPr/>
      <dgm:t>
        <a:bodyPr/>
        <a:lstStyle/>
        <a:p>
          <a:r>
            <a:rPr lang="en-US"/>
            <a:t>People – the people involved in the value chain to help deliver the product/service from producer to consumer</a:t>
          </a:r>
        </a:p>
      </dgm:t>
    </dgm:pt>
    <dgm:pt modelId="{4984D207-DE5D-423C-8AE8-F193248AD1DF}" type="parTrans" cxnId="{579E0FA4-DD51-4727-9D94-4FAFEC3A504A}">
      <dgm:prSet/>
      <dgm:spPr/>
      <dgm:t>
        <a:bodyPr/>
        <a:lstStyle/>
        <a:p>
          <a:endParaRPr lang="en-US"/>
        </a:p>
      </dgm:t>
    </dgm:pt>
    <dgm:pt modelId="{6B465FBF-45BD-4C39-8EB2-EB13DFBD17C1}" type="sibTrans" cxnId="{579E0FA4-DD51-4727-9D94-4FAFEC3A504A}">
      <dgm:prSet/>
      <dgm:spPr/>
      <dgm:t>
        <a:bodyPr/>
        <a:lstStyle/>
        <a:p>
          <a:endParaRPr lang="en-US"/>
        </a:p>
      </dgm:t>
    </dgm:pt>
    <dgm:pt modelId="{1A379DAE-E678-49CE-9F65-62CB0D5B70DB}">
      <dgm:prSet/>
      <dgm:spPr/>
      <dgm:t>
        <a:bodyPr/>
        <a:lstStyle/>
        <a:p>
          <a:r>
            <a:rPr lang="en-US"/>
            <a:t>Place – the physical surroundings of the place of business</a:t>
          </a:r>
        </a:p>
      </dgm:t>
    </dgm:pt>
    <dgm:pt modelId="{36D4894A-EFB3-4334-87A4-3C999882D424}" type="parTrans" cxnId="{5062EF55-3522-44EF-BBDE-2B988C4695C3}">
      <dgm:prSet/>
      <dgm:spPr/>
      <dgm:t>
        <a:bodyPr/>
        <a:lstStyle/>
        <a:p>
          <a:endParaRPr lang="en-US"/>
        </a:p>
      </dgm:t>
    </dgm:pt>
    <dgm:pt modelId="{0125D574-95A5-48E0-ADDC-A319CFBDDFF8}" type="sibTrans" cxnId="{5062EF55-3522-44EF-BBDE-2B988C4695C3}">
      <dgm:prSet/>
      <dgm:spPr/>
      <dgm:t>
        <a:bodyPr/>
        <a:lstStyle/>
        <a:p>
          <a:endParaRPr lang="en-US"/>
        </a:p>
      </dgm:t>
    </dgm:pt>
    <dgm:pt modelId="{6E9FBD85-7C12-47A9-87AB-5032D5FF65E6}" type="pres">
      <dgm:prSet presAssocID="{7B29DDF7-C690-4F5C-BF5B-FF828AF97A12}" presName="root" presStyleCnt="0">
        <dgm:presLayoutVars>
          <dgm:dir/>
          <dgm:resizeHandles val="exact"/>
        </dgm:presLayoutVars>
      </dgm:prSet>
      <dgm:spPr/>
    </dgm:pt>
    <dgm:pt modelId="{9228648E-B9D8-4FEC-B95F-25FCA37A5C98}" type="pres">
      <dgm:prSet presAssocID="{0799B81B-A5E9-43CC-8D78-94C318C00E4B}" presName="compNode" presStyleCnt="0"/>
      <dgm:spPr/>
    </dgm:pt>
    <dgm:pt modelId="{D9F61ABD-7CFB-407E-8BE0-B040F3DD4F2C}" type="pres">
      <dgm:prSet presAssocID="{0799B81B-A5E9-43CC-8D78-94C318C00E4B}" presName="bgRect" presStyleLbl="bgShp" presStyleIdx="0" presStyleCnt="7"/>
      <dgm:spPr/>
    </dgm:pt>
    <dgm:pt modelId="{FF14843B-3CB6-48B7-985B-B3B279995811}" type="pres">
      <dgm:prSet presAssocID="{0799B81B-A5E9-43CC-8D78-94C318C00E4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ertising"/>
        </a:ext>
      </dgm:extLst>
    </dgm:pt>
    <dgm:pt modelId="{3EBA120A-2F7E-440D-88D6-E2063019CDD9}" type="pres">
      <dgm:prSet presAssocID="{0799B81B-A5E9-43CC-8D78-94C318C00E4B}" presName="spaceRect" presStyleCnt="0"/>
      <dgm:spPr/>
    </dgm:pt>
    <dgm:pt modelId="{9D29092B-4E5B-4D56-95BB-DF8E31719D33}" type="pres">
      <dgm:prSet presAssocID="{0799B81B-A5E9-43CC-8D78-94C318C00E4B}" presName="parTx" presStyleLbl="revTx" presStyleIdx="0" presStyleCnt="7">
        <dgm:presLayoutVars>
          <dgm:chMax val="0"/>
          <dgm:chPref val="0"/>
        </dgm:presLayoutVars>
      </dgm:prSet>
      <dgm:spPr/>
    </dgm:pt>
    <dgm:pt modelId="{E580B848-BD68-41CE-A2D2-C9394982C367}" type="pres">
      <dgm:prSet presAssocID="{4925E0DF-3E33-46CD-9386-D0E4DEE916BA}" presName="sibTrans" presStyleCnt="0"/>
      <dgm:spPr/>
    </dgm:pt>
    <dgm:pt modelId="{C3DA0DB6-224B-4A66-B225-AF92C70E597A}" type="pres">
      <dgm:prSet presAssocID="{903A6671-FABB-43EB-A5D3-279D02A40FB5}" presName="compNode" presStyleCnt="0"/>
      <dgm:spPr/>
    </dgm:pt>
    <dgm:pt modelId="{B6E47B44-123B-4210-A195-28412FE58364}" type="pres">
      <dgm:prSet presAssocID="{903A6671-FABB-43EB-A5D3-279D02A40FB5}" presName="bgRect" presStyleLbl="bgShp" presStyleIdx="1" presStyleCnt="7"/>
      <dgm:spPr/>
    </dgm:pt>
    <dgm:pt modelId="{927EFA3B-2E1F-46C7-92BE-450F56BD32F3}" type="pres">
      <dgm:prSet presAssocID="{903A6671-FABB-43EB-A5D3-279D02A40FB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6FEC70D9-1C59-4883-A91F-EBAFDBD4024C}" type="pres">
      <dgm:prSet presAssocID="{903A6671-FABB-43EB-A5D3-279D02A40FB5}" presName="spaceRect" presStyleCnt="0"/>
      <dgm:spPr/>
    </dgm:pt>
    <dgm:pt modelId="{72ACAE9A-1291-4C39-A157-51A9A97A9C1D}" type="pres">
      <dgm:prSet presAssocID="{903A6671-FABB-43EB-A5D3-279D02A40FB5}" presName="parTx" presStyleLbl="revTx" presStyleIdx="1" presStyleCnt="7">
        <dgm:presLayoutVars>
          <dgm:chMax val="0"/>
          <dgm:chPref val="0"/>
        </dgm:presLayoutVars>
      </dgm:prSet>
      <dgm:spPr/>
    </dgm:pt>
    <dgm:pt modelId="{B4B7171D-1442-4848-AF7D-C2D41CB0BAFB}" type="pres">
      <dgm:prSet presAssocID="{7136E9CF-E38B-4566-BAAE-33429188A358}" presName="sibTrans" presStyleCnt="0"/>
      <dgm:spPr/>
    </dgm:pt>
    <dgm:pt modelId="{88839F54-F30F-4554-9EF2-35C3D3224C10}" type="pres">
      <dgm:prSet presAssocID="{FC06949A-A927-46A6-80CB-C3542C5CE360}" presName="compNode" presStyleCnt="0"/>
      <dgm:spPr/>
    </dgm:pt>
    <dgm:pt modelId="{3671A1B8-EFE3-4F5A-8D48-5F723AE6F18A}" type="pres">
      <dgm:prSet presAssocID="{FC06949A-A927-46A6-80CB-C3542C5CE360}" presName="bgRect" presStyleLbl="bgShp" presStyleIdx="2" presStyleCnt="7"/>
      <dgm:spPr/>
    </dgm:pt>
    <dgm:pt modelId="{D1DEC58A-EFB0-4C77-9248-967C39B7ABCB}" type="pres">
      <dgm:prSet presAssocID="{FC06949A-A927-46A6-80CB-C3542C5CE36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0F692687-B2FD-451C-8DEE-307EF1ACB6A5}" type="pres">
      <dgm:prSet presAssocID="{FC06949A-A927-46A6-80CB-C3542C5CE360}" presName="spaceRect" presStyleCnt="0"/>
      <dgm:spPr/>
    </dgm:pt>
    <dgm:pt modelId="{9AB85FAA-C159-4620-9B30-627C75CFBD8A}" type="pres">
      <dgm:prSet presAssocID="{FC06949A-A927-46A6-80CB-C3542C5CE360}" presName="parTx" presStyleLbl="revTx" presStyleIdx="2" presStyleCnt="7">
        <dgm:presLayoutVars>
          <dgm:chMax val="0"/>
          <dgm:chPref val="0"/>
        </dgm:presLayoutVars>
      </dgm:prSet>
      <dgm:spPr/>
    </dgm:pt>
    <dgm:pt modelId="{76A49273-ED78-467C-9D62-FC70D62501C8}" type="pres">
      <dgm:prSet presAssocID="{457BAAF5-2333-4536-9DF9-10185E0A14CC}" presName="sibTrans" presStyleCnt="0"/>
      <dgm:spPr/>
    </dgm:pt>
    <dgm:pt modelId="{F92BAE65-2D4B-4875-9666-3E8B69ACB797}" type="pres">
      <dgm:prSet presAssocID="{44A0BE5B-1E68-4979-9806-61293DC106C1}" presName="compNode" presStyleCnt="0"/>
      <dgm:spPr/>
    </dgm:pt>
    <dgm:pt modelId="{FA0869F1-4D36-4058-A5A0-85E33899B4CF}" type="pres">
      <dgm:prSet presAssocID="{44A0BE5B-1E68-4979-9806-61293DC106C1}" presName="bgRect" presStyleLbl="bgShp" presStyleIdx="3" presStyleCnt="7"/>
      <dgm:spPr/>
    </dgm:pt>
    <dgm:pt modelId="{E8E31D27-F11C-4DCC-A990-60A254BD9ED2}" type="pres">
      <dgm:prSet presAssocID="{44A0BE5B-1E68-4979-9806-61293DC106C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x"/>
        </a:ext>
      </dgm:extLst>
    </dgm:pt>
    <dgm:pt modelId="{E0AB437E-CFEF-448C-92D0-44824DA7B3F5}" type="pres">
      <dgm:prSet presAssocID="{44A0BE5B-1E68-4979-9806-61293DC106C1}" presName="spaceRect" presStyleCnt="0"/>
      <dgm:spPr/>
    </dgm:pt>
    <dgm:pt modelId="{8AC11F1F-A599-423F-AE64-275F82679E93}" type="pres">
      <dgm:prSet presAssocID="{44A0BE5B-1E68-4979-9806-61293DC106C1}" presName="parTx" presStyleLbl="revTx" presStyleIdx="3" presStyleCnt="7">
        <dgm:presLayoutVars>
          <dgm:chMax val="0"/>
          <dgm:chPref val="0"/>
        </dgm:presLayoutVars>
      </dgm:prSet>
      <dgm:spPr/>
    </dgm:pt>
    <dgm:pt modelId="{F10DA027-461A-4F53-9B99-02EADAB14DB1}" type="pres">
      <dgm:prSet presAssocID="{BC525D0E-C587-4EC6-B28C-8A3911173372}" presName="sibTrans" presStyleCnt="0"/>
      <dgm:spPr/>
    </dgm:pt>
    <dgm:pt modelId="{AFFAA0AF-DB17-4504-B86B-E0EE67F43395}" type="pres">
      <dgm:prSet presAssocID="{4C1D4101-96C0-4D7D-B06B-2FF3AE24026F}" presName="compNode" presStyleCnt="0"/>
      <dgm:spPr/>
    </dgm:pt>
    <dgm:pt modelId="{7D54978A-561F-480B-B815-85BA962E66D5}" type="pres">
      <dgm:prSet presAssocID="{4C1D4101-96C0-4D7D-B06B-2FF3AE24026F}" presName="bgRect" presStyleLbl="bgShp" presStyleIdx="4" presStyleCnt="7"/>
      <dgm:spPr/>
    </dgm:pt>
    <dgm:pt modelId="{0B85CE6A-ACC7-49A6-9D20-3DF4AD52318A}" type="pres">
      <dgm:prSet presAssocID="{4C1D4101-96C0-4D7D-B06B-2FF3AE24026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319B23C5-743E-43DB-B661-9C14DFB7E06C}" type="pres">
      <dgm:prSet presAssocID="{4C1D4101-96C0-4D7D-B06B-2FF3AE24026F}" presName="spaceRect" presStyleCnt="0"/>
      <dgm:spPr/>
    </dgm:pt>
    <dgm:pt modelId="{5AF8721D-2FC2-4A5C-99DB-66DBF3122986}" type="pres">
      <dgm:prSet presAssocID="{4C1D4101-96C0-4D7D-B06B-2FF3AE24026F}" presName="parTx" presStyleLbl="revTx" presStyleIdx="4" presStyleCnt="7">
        <dgm:presLayoutVars>
          <dgm:chMax val="0"/>
          <dgm:chPref val="0"/>
        </dgm:presLayoutVars>
      </dgm:prSet>
      <dgm:spPr/>
    </dgm:pt>
    <dgm:pt modelId="{42A53A29-AAB8-4835-9273-59DCCA6CDB96}" type="pres">
      <dgm:prSet presAssocID="{B4825D55-DE57-426A-9F09-FC6FF8F0F2F0}" presName="sibTrans" presStyleCnt="0"/>
      <dgm:spPr/>
    </dgm:pt>
    <dgm:pt modelId="{9D386C16-197A-4A1A-8716-DA1C14F5A43F}" type="pres">
      <dgm:prSet presAssocID="{6AD105FB-E723-4B22-9E11-6E58CDAE16D2}" presName="compNode" presStyleCnt="0"/>
      <dgm:spPr/>
    </dgm:pt>
    <dgm:pt modelId="{B552644D-5720-43B5-93FD-4F7DB9BB04F6}" type="pres">
      <dgm:prSet presAssocID="{6AD105FB-E723-4B22-9E11-6E58CDAE16D2}" presName="bgRect" presStyleLbl="bgShp" presStyleIdx="5" presStyleCnt="7"/>
      <dgm:spPr/>
    </dgm:pt>
    <dgm:pt modelId="{5FD41E51-B0A2-4596-829E-3B87A6763F6D}" type="pres">
      <dgm:prSet presAssocID="{6AD105FB-E723-4B22-9E11-6E58CDAE16D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of People"/>
        </a:ext>
      </dgm:extLst>
    </dgm:pt>
    <dgm:pt modelId="{AD4EE845-FA12-493D-BA84-06D0345F2874}" type="pres">
      <dgm:prSet presAssocID="{6AD105FB-E723-4B22-9E11-6E58CDAE16D2}" presName="spaceRect" presStyleCnt="0"/>
      <dgm:spPr/>
    </dgm:pt>
    <dgm:pt modelId="{CBA76156-45C7-4EE5-8D3C-BB820CCDEB25}" type="pres">
      <dgm:prSet presAssocID="{6AD105FB-E723-4B22-9E11-6E58CDAE16D2}" presName="parTx" presStyleLbl="revTx" presStyleIdx="5" presStyleCnt="7">
        <dgm:presLayoutVars>
          <dgm:chMax val="0"/>
          <dgm:chPref val="0"/>
        </dgm:presLayoutVars>
      </dgm:prSet>
      <dgm:spPr/>
    </dgm:pt>
    <dgm:pt modelId="{A9B8E6B7-E318-4CD5-A3A9-FD695714373F}" type="pres">
      <dgm:prSet presAssocID="{6B465FBF-45BD-4C39-8EB2-EB13DFBD17C1}" presName="sibTrans" presStyleCnt="0"/>
      <dgm:spPr/>
    </dgm:pt>
    <dgm:pt modelId="{4C48D06F-68BD-4819-B98F-6FAD132D36E3}" type="pres">
      <dgm:prSet presAssocID="{1A379DAE-E678-49CE-9F65-62CB0D5B70DB}" presName="compNode" presStyleCnt="0"/>
      <dgm:spPr/>
    </dgm:pt>
    <dgm:pt modelId="{C3CDFA4C-F80B-44EC-9EC8-ACF02E398998}" type="pres">
      <dgm:prSet presAssocID="{1A379DAE-E678-49CE-9F65-62CB0D5B70DB}" presName="bgRect" presStyleLbl="bgShp" presStyleIdx="6" presStyleCnt="7"/>
      <dgm:spPr/>
    </dgm:pt>
    <dgm:pt modelId="{451AB371-1ABF-4DDE-AA65-25A98D7D29C1}" type="pres">
      <dgm:prSet presAssocID="{1A379DAE-E678-49CE-9F65-62CB0D5B70D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rker"/>
        </a:ext>
      </dgm:extLst>
    </dgm:pt>
    <dgm:pt modelId="{CA2823C0-3DB1-476A-8662-B84249CABBCF}" type="pres">
      <dgm:prSet presAssocID="{1A379DAE-E678-49CE-9F65-62CB0D5B70DB}" presName="spaceRect" presStyleCnt="0"/>
      <dgm:spPr/>
    </dgm:pt>
    <dgm:pt modelId="{EB98817D-DA99-401C-AE8A-D7E3DF09B447}" type="pres">
      <dgm:prSet presAssocID="{1A379DAE-E678-49CE-9F65-62CB0D5B70DB}" presName="parTx" presStyleLbl="revTx" presStyleIdx="6" presStyleCnt="7">
        <dgm:presLayoutVars>
          <dgm:chMax val="0"/>
          <dgm:chPref val="0"/>
        </dgm:presLayoutVars>
      </dgm:prSet>
      <dgm:spPr/>
    </dgm:pt>
  </dgm:ptLst>
  <dgm:cxnLst>
    <dgm:cxn modelId="{D381B211-AD18-4556-B37B-8E2B1FA8AD24}" srcId="{7B29DDF7-C690-4F5C-BF5B-FF828AF97A12}" destId="{4C1D4101-96C0-4D7D-B06B-2FF3AE24026F}" srcOrd="4" destOrd="0" parTransId="{52CC699D-8305-43AA-8CED-4AEEDC8621CA}" sibTransId="{B4825D55-DE57-426A-9F09-FC6FF8F0F2F0}"/>
    <dgm:cxn modelId="{6900E915-5227-4C7A-9D46-2711216D046F}" srcId="{7B29DDF7-C690-4F5C-BF5B-FF828AF97A12}" destId="{903A6671-FABB-43EB-A5D3-279D02A40FB5}" srcOrd="1" destOrd="0" parTransId="{B521D6D7-F94E-4F5E-A5D4-19B20FB000A7}" sibTransId="{7136E9CF-E38B-4566-BAAE-33429188A358}"/>
    <dgm:cxn modelId="{A5690C33-8A5F-4E24-9970-8DB7F63235F6}" type="presOf" srcId="{FC06949A-A927-46A6-80CB-C3542C5CE360}" destId="{9AB85FAA-C159-4620-9B30-627C75CFBD8A}" srcOrd="0" destOrd="0" presId="urn:microsoft.com/office/officeart/2018/2/layout/IconVerticalSolidList"/>
    <dgm:cxn modelId="{587A2060-1C14-47C6-AC20-F70ED069DF02}" type="presOf" srcId="{44A0BE5B-1E68-4979-9806-61293DC106C1}" destId="{8AC11F1F-A599-423F-AE64-275F82679E93}" srcOrd="0" destOrd="0" presId="urn:microsoft.com/office/officeart/2018/2/layout/IconVerticalSolidList"/>
    <dgm:cxn modelId="{A1AA124B-CA63-4DFA-BC03-E02E44AAB89A}" type="presOf" srcId="{6AD105FB-E723-4B22-9E11-6E58CDAE16D2}" destId="{CBA76156-45C7-4EE5-8D3C-BB820CCDEB25}" srcOrd="0" destOrd="0" presId="urn:microsoft.com/office/officeart/2018/2/layout/IconVerticalSolidList"/>
    <dgm:cxn modelId="{4BA2BA4E-3DCA-466E-9658-B594E6BCAE9D}" type="presOf" srcId="{7B29DDF7-C690-4F5C-BF5B-FF828AF97A12}" destId="{6E9FBD85-7C12-47A9-87AB-5032D5FF65E6}" srcOrd="0" destOrd="0" presId="urn:microsoft.com/office/officeart/2018/2/layout/IconVerticalSolidList"/>
    <dgm:cxn modelId="{5062EF55-3522-44EF-BBDE-2B988C4695C3}" srcId="{7B29DDF7-C690-4F5C-BF5B-FF828AF97A12}" destId="{1A379DAE-E678-49CE-9F65-62CB0D5B70DB}" srcOrd="6" destOrd="0" parTransId="{36D4894A-EFB3-4334-87A4-3C999882D424}" sibTransId="{0125D574-95A5-48E0-ADDC-A319CFBDDFF8}"/>
    <dgm:cxn modelId="{DA424E7B-BBC7-4579-B34C-3AFEB2753D0F}" type="presOf" srcId="{4C1D4101-96C0-4D7D-B06B-2FF3AE24026F}" destId="{5AF8721D-2FC2-4A5C-99DB-66DBF3122986}" srcOrd="0" destOrd="0" presId="urn:microsoft.com/office/officeart/2018/2/layout/IconVerticalSolidList"/>
    <dgm:cxn modelId="{1CAFFF7F-DC9D-41A7-8234-46CD48FC4343}" srcId="{7B29DDF7-C690-4F5C-BF5B-FF828AF97A12}" destId="{44A0BE5B-1E68-4979-9806-61293DC106C1}" srcOrd="3" destOrd="0" parTransId="{A7B29394-7B49-4029-8F56-A321BC0F70AD}" sibTransId="{BC525D0E-C587-4EC6-B28C-8A3911173372}"/>
    <dgm:cxn modelId="{91E31897-10FF-4A34-B69C-C06BBCDE1808}" srcId="{7B29DDF7-C690-4F5C-BF5B-FF828AF97A12}" destId="{0799B81B-A5E9-43CC-8D78-94C318C00E4B}" srcOrd="0" destOrd="0" parTransId="{9D416992-F806-4219-9F54-0AA844E3D2BF}" sibTransId="{4925E0DF-3E33-46CD-9386-D0E4DEE916BA}"/>
    <dgm:cxn modelId="{579E0FA4-DD51-4727-9D94-4FAFEC3A504A}" srcId="{7B29DDF7-C690-4F5C-BF5B-FF828AF97A12}" destId="{6AD105FB-E723-4B22-9E11-6E58CDAE16D2}" srcOrd="5" destOrd="0" parTransId="{4984D207-DE5D-423C-8AE8-F193248AD1DF}" sibTransId="{6B465FBF-45BD-4C39-8EB2-EB13DFBD17C1}"/>
    <dgm:cxn modelId="{3FC5BAAD-393D-4600-B335-98FCA2D9AAFF}" type="presOf" srcId="{0799B81B-A5E9-43CC-8D78-94C318C00E4B}" destId="{9D29092B-4E5B-4D56-95BB-DF8E31719D33}" srcOrd="0" destOrd="0" presId="urn:microsoft.com/office/officeart/2018/2/layout/IconVerticalSolidList"/>
    <dgm:cxn modelId="{C5598FB7-5223-4C1C-A672-6C60C6244AB8}" type="presOf" srcId="{903A6671-FABB-43EB-A5D3-279D02A40FB5}" destId="{72ACAE9A-1291-4C39-A157-51A9A97A9C1D}" srcOrd="0" destOrd="0" presId="urn:microsoft.com/office/officeart/2018/2/layout/IconVerticalSolidList"/>
    <dgm:cxn modelId="{F30A22FC-5B85-455F-994E-75C65111C766}" srcId="{7B29DDF7-C690-4F5C-BF5B-FF828AF97A12}" destId="{FC06949A-A927-46A6-80CB-C3542C5CE360}" srcOrd="2" destOrd="0" parTransId="{0CDBDC85-7EF0-4D8F-8E34-F4BB7A9D9C80}" sibTransId="{457BAAF5-2333-4536-9DF9-10185E0A14CC}"/>
    <dgm:cxn modelId="{C6DFA2FE-D86A-4703-984B-DCFB6B494C31}" type="presOf" srcId="{1A379DAE-E678-49CE-9F65-62CB0D5B70DB}" destId="{EB98817D-DA99-401C-AE8A-D7E3DF09B447}" srcOrd="0" destOrd="0" presId="urn:microsoft.com/office/officeart/2018/2/layout/IconVerticalSolidList"/>
    <dgm:cxn modelId="{09647E60-0753-4854-8D35-36813681D2C8}" type="presParOf" srcId="{6E9FBD85-7C12-47A9-87AB-5032D5FF65E6}" destId="{9228648E-B9D8-4FEC-B95F-25FCA37A5C98}" srcOrd="0" destOrd="0" presId="urn:microsoft.com/office/officeart/2018/2/layout/IconVerticalSolidList"/>
    <dgm:cxn modelId="{93D62129-4BD9-4EA2-9CBF-5B56AC266643}" type="presParOf" srcId="{9228648E-B9D8-4FEC-B95F-25FCA37A5C98}" destId="{D9F61ABD-7CFB-407E-8BE0-B040F3DD4F2C}" srcOrd="0" destOrd="0" presId="urn:microsoft.com/office/officeart/2018/2/layout/IconVerticalSolidList"/>
    <dgm:cxn modelId="{1D83987B-0844-40E0-A3B5-2282723DB353}" type="presParOf" srcId="{9228648E-B9D8-4FEC-B95F-25FCA37A5C98}" destId="{FF14843B-3CB6-48B7-985B-B3B279995811}" srcOrd="1" destOrd="0" presId="urn:microsoft.com/office/officeart/2018/2/layout/IconVerticalSolidList"/>
    <dgm:cxn modelId="{9EDE9F0A-53F3-4EDA-AD89-0D63D2F1695A}" type="presParOf" srcId="{9228648E-B9D8-4FEC-B95F-25FCA37A5C98}" destId="{3EBA120A-2F7E-440D-88D6-E2063019CDD9}" srcOrd="2" destOrd="0" presId="urn:microsoft.com/office/officeart/2018/2/layout/IconVerticalSolidList"/>
    <dgm:cxn modelId="{60CF55ED-2222-4889-B225-A8DC8BC3FDFA}" type="presParOf" srcId="{9228648E-B9D8-4FEC-B95F-25FCA37A5C98}" destId="{9D29092B-4E5B-4D56-95BB-DF8E31719D33}" srcOrd="3" destOrd="0" presId="urn:microsoft.com/office/officeart/2018/2/layout/IconVerticalSolidList"/>
    <dgm:cxn modelId="{BE5CB62F-B5E6-4969-8F98-AA6FB4F2D6CC}" type="presParOf" srcId="{6E9FBD85-7C12-47A9-87AB-5032D5FF65E6}" destId="{E580B848-BD68-41CE-A2D2-C9394982C367}" srcOrd="1" destOrd="0" presId="urn:microsoft.com/office/officeart/2018/2/layout/IconVerticalSolidList"/>
    <dgm:cxn modelId="{6B66B461-09E6-45CF-A983-6563DB11F445}" type="presParOf" srcId="{6E9FBD85-7C12-47A9-87AB-5032D5FF65E6}" destId="{C3DA0DB6-224B-4A66-B225-AF92C70E597A}" srcOrd="2" destOrd="0" presId="urn:microsoft.com/office/officeart/2018/2/layout/IconVerticalSolidList"/>
    <dgm:cxn modelId="{B64C08ED-38B7-4395-8D07-273A7C2CFB26}" type="presParOf" srcId="{C3DA0DB6-224B-4A66-B225-AF92C70E597A}" destId="{B6E47B44-123B-4210-A195-28412FE58364}" srcOrd="0" destOrd="0" presId="urn:microsoft.com/office/officeart/2018/2/layout/IconVerticalSolidList"/>
    <dgm:cxn modelId="{BD8C750A-0AD1-4303-90A0-172FBD77C177}" type="presParOf" srcId="{C3DA0DB6-224B-4A66-B225-AF92C70E597A}" destId="{927EFA3B-2E1F-46C7-92BE-450F56BD32F3}" srcOrd="1" destOrd="0" presId="urn:microsoft.com/office/officeart/2018/2/layout/IconVerticalSolidList"/>
    <dgm:cxn modelId="{45635C92-C181-4B12-B0C6-F2C76173BAFA}" type="presParOf" srcId="{C3DA0DB6-224B-4A66-B225-AF92C70E597A}" destId="{6FEC70D9-1C59-4883-A91F-EBAFDBD4024C}" srcOrd="2" destOrd="0" presId="urn:microsoft.com/office/officeart/2018/2/layout/IconVerticalSolidList"/>
    <dgm:cxn modelId="{6EEE169F-8901-4AAC-AACE-0CD7135F49C4}" type="presParOf" srcId="{C3DA0DB6-224B-4A66-B225-AF92C70E597A}" destId="{72ACAE9A-1291-4C39-A157-51A9A97A9C1D}" srcOrd="3" destOrd="0" presId="urn:microsoft.com/office/officeart/2018/2/layout/IconVerticalSolidList"/>
    <dgm:cxn modelId="{81CF3697-D5D2-4D1D-BEF9-EB8860148E2C}" type="presParOf" srcId="{6E9FBD85-7C12-47A9-87AB-5032D5FF65E6}" destId="{B4B7171D-1442-4848-AF7D-C2D41CB0BAFB}" srcOrd="3" destOrd="0" presId="urn:microsoft.com/office/officeart/2018/2/layout/IconVerticalSolidList"/>
    <dgm:cxn modelId="{CDD25840-6FBB-4972-BD13-B88452539A67}" type="presParOf" srcId="{6E9FBD85-7C12-47A9-87AB-5032D5FF65E6}" destId="{88839F54-F30F-4554-9EF2-35C3D3224C10}" srcOrd="4" destOrd="0" presId="urn:microsoft.com/office/officeart/2018/2/layout/IconVerticalSolidList"/>
    <dgm:cxn modelId="{31E4BE39-8EC7-4EEB-AFDB-843762FEBE06}" type="presParOf" srcId="{88839F54-F30F-4554-9EF2-35C3D3224C10}" destId="{3671A1B8-EFE3-4F5A-8D48-5F723AE6F18A}" srcOrd="0" destOrd="0" presId="urn:microsoft.com/office/officeart/2018/2/layout/IconVerticalSolidList"/>
    <dgm:cxn modelId="{52EAF887-B1C3-441B-BE3D-57DF75A7DDB3}" type="presParOf" srcId="{88839F54-F30F-4554-9EF2-35C3D3224C10}" destId="{D1DEC58A-EFB0-4C77-9248-967C39B7ABCB}" srcOrd="1" destOrd="0" presId="urn:microsoft.com/office/officeart/2018/2/layout/IconVerticalSolidList"/>
    <dgm:cxn modelId="{266A8007-69C8-470B-8019-44178AA80088}" type="presParOf" srcId="{88839F54-F30F-4554-9EF2-35C3D3224C10}" destId="{0F692687-B2FD-451C-8DEE-307EF1ACB6A5}" srcOrd="2" destOrd="0" presId="urn:microsoft.com/office/officeart/2018/2/layout/IconVerticalSolidList"/>
    <dgm:cxn modelId="{F9F30926-2CE7-4440-B06B-8AC5451EC1F3}" type="presParOf" srcId="{88839F54-F30F-4554-9EF2-35C3D3224C10}" destId="{9AB85FAA-C159-4620-9B30-627C75CFBD8A}" srcOrd="3" destOrd="0" presId="urn:microsoft.com/office/officeart/2018/2/layout/IconVerticalSolidList"/>
    <dgm:cxn modelId="{120F35E9-40AB-4096-82CD-CFC00979AE05}" type="presParOf" srcId="{6E9FBD85-7C12-47A9-87AB-5032D5FF65E6}" destId="{76A49273-ED78-467C-9D62-FC70D62501C8}" srcOrd="5" destOrd="0" presId="urn:microsoft.com/office/officeart/2018/2/layout/IconVerticalSolidList"/>
    <dgm:cxn modelId="{02C3A874-2A8D-4D62-8141-99BD3A3BE669}" type="presParOf" srcId="{6E9FBD85-7C12-47A9-87AB-5032D5FF65E6}" destId="{F92BAE65-2D4B-4875-9666-3E8B69ACB797}" srcOrd="6" destOrd="0" presId="urn:microsoft.com/office/officeart/2018/2/layout/IconVerticalSolidList"/>
    <dgm:cxn modelId="{DE55F2E2-60CC-43E5-8A5E-C3D5DF45098D}" type="presParOf" srcId="{F92BAE65-2D4B-4875-9666-3E8B69ACB797}" destId="{FA0869F1-4D36-4058-A5A0-85E33899B4CF}" srcOrd="0" destOrd="0" presId="urn:microsoft.com/office/officeart/2018/2/layout/IconVerticalSolidList"/>
    <dgm:cxn modelId="{52AEA1FE-BDE4-474A-B546-71AD4D79ED8E}" type="presParOf" srcId="{F92BAE65-2D4B-4875-9666-3E8B69ACB797}" destId="{E8E31D27-F11C-4DCC-A990-60A254BD9ED2}" srcOrd="1" destOrd="0" presId="urn:microsoft.com/office/officeart/2018/2/layout/IconVerticalSolidList"/>
    <dgm:cxn modelId="{39CB5B26-6194-447F-9BB5-754BFA2A3C58}" type="presParOf" srcId="{F92BAE65-2D4B-4875-9666-3E8B69ACB797}" destId="{E0AB437E-CFEF-448C-92D0-44824DA7B3F5}" srcOrd="2" destOrd="0" presId="urn:microsoft.com/office/officeart/2018/2/layout/IconVerticalSolidList"/>
    <dgm:cxn modelId="{413F829D-DB98-4E00-B168-DD9AF9592169}" type="presParOf" srcId="{F92BAE65-2D4B-4875-9666-3E8B69ACB797}" destId="{8AC11F1F-A599-423F-AE64-275F82679E93}" srcOrd="3" destOrd="0" presId="urn:microsoft.com/office/officeart/2018/2/layout/IconVerticalSolidList"/>
    <dgm:cxn modelId="{8865B2C9-6EBE-4BE1-A063-E2616C345F20}" type="presParOf" srcId="{6E9FBD85-7C12-47A9-87AB-5032D5FF65E6}" destId="{F10DA027-461A-4F53-9B99-02EADAB14DB1}" srcOrd="7" destOrd="0" presId="urn:microsoft.com/office/officeart/2018/2/layout/IconVerticalSolidList"/>
    <dgm:cxn modelId="{716B3B08-EE55-4ABB-8F80-F0616689937A}" type="presParOf" srcId="{6E9FBD85-7C12-47A9-87AB-5032D5FF65E6}" destId="{AFFAA0AF-DB17-4504-B86B-E0EE67F43395}" srcOrd="8" destOrd="0" presId="urn:microsoft.com/office/officeart/2018/2/layout/IconVerticalSolidList"/>
    <dgm:cxn modelId="{275B9BDC-A07F-4E34-B54B-73E438E9BE4B}" type="presParOf" srcId="{AFFAA0AF-DB17-4504-B86B-E0EE67F43395}" destId="{7D54978A-561F-480B-B815-85BA962E66D5}" srcOrd="0" destOrd="0" presId="urn:microsoft.com/office/officeart/2018/2/layout/IconVerticalSolidList"/>
    <dgm:cxn modelId="{8D0D1E5A-CA43-4182-A6A7-BBA6FE3D7384}" type="presParOf" srcId="{AFFAA0AF-DB17-4504-B86B-E0EE67F43395}" destId="{0B85CE6A-ACC7-49A6-9D20-3DF4AD52318A}" srcOrd="1" destOrd="0" presId="urn:microsoft.com/office/officeart/2018/2/layout/IconVerticalSolidList"/>
    <dgm:cxn modelId="{464F02FB-4AFD-4F9B-BBEE-0BDE887C9884}" type="presParOf" srcId="{AFFAA0AF-DB17-4504-B86B-E0EE67F43395}" destId="{319B23C5-743E-43DB-B661-9C14DFB7E06C}" srcOrd="2" destOrd="0" presId="urn:microsoft.com/office/officeart/2018/2/layout/IconVerticalSolidList"/>
    <dgm:cxn modelId="{7319E1A9-7D6E-445C-BFED-A818FE6D5EA5}" type="presParOf" srcId="{AFFAA0AF-DB17-4504-B86B-E0EE67F43395}" destId="{5AF8721D-2FC2-4A5C-99DB-66DBF3122986}" srcOrd="3" destOrd="0" presId="urn:microsoft.com/office/officeart/2018/2/layout/IconVerticalSolidList"/>
    <dgm:cxn modelId="{15351008-2EA5-4A7B-8772-853E220823DD}" type="presParOf" srcId="{6E9FBD85-7C12-47A9-87AB-5032D5FF65E6}" destId="{42A53A29-AAB8-4835-9273-59DCCA6CDB96}" srcOrd="9" destOrd="0" presId="urn:microsoft.com/office/officeart/2018/2/layout/IconVerticalSolidList"/>
    <dgm:cxn modelId="{F1D57FE6-4965-423D-8853-B9A4B1E1C29D}" type="presParOf" srcId="{6E9FBD85-7C12-47A9-87AB-5032D5FF65E6}" destId="{9D386C16-197A-4A1A-8716-DA1C14F5A43F}" srcOrd="10" destOrd="0" presId="urn:microsoft.com/office/officeart/2018/2/layout/IconVerticalSolidList"/>
    <dgm:cxn modelId="{D24DAAC1-96DC-4093-9FB9-F0E24EEB738A}" type="presParOf" srcId="{9D386C16-197A-4A1A-8716-DA1C14F5A43F}" destId="{B552644D-5720-43B5-93FD-4F7DB9BB04F6}" srcOrd="0" destOrd="0" presId="urn:microsoft.com/office/officeart/2018/2/layout/IconVerticalSolidList"/>
    <dgm:cxn modelId="{7168D5A4-1BF4-433C-BC71-A3C0F527B788}" type="presParOf" srcId="{9D386C16-197A-4A1A-8716-DA1C14F5A43F}" destId="{5FD41E51-B0A2-4596-829E-3B87A6763F6D}" srcOrd="1" destOrd="0" presId="urn:microsoft.com/office/officeart/2018/2/layout/IconVerticalSolidList"/>
    <dgm:cxn modelId="{FA8955A8-018F-47C1-A519-C69F1A8811E3}" type="presParOf" srcId="{9D386C16-197A-4A1A-8716-DA1C14F5A43F}" destId="{AD4EE845-FA12-493D-BA84-06D0345F2874}" srcOrd="2" destOrd="0" presId="urn:microsoft.com/office/officeart/2018/2/layout/IconVerticalSolidList"/>
    <dgm:cxn modelId="{CB019B77-FBBF-44FD-AA62-C732C80240E4}" type="presParOf" srcId="{9D386C16-197A-4A1A-8716-DA1C14F5A43F}" destId="{CBA76156-45C7-4EE5-8D3C-BB820CCDEB25}" srcOrd="3" destOrd="0" presId="urn:microsoft.com/office/officeart/2018/2/layout/IconVerticalSolidList"/>
    <dgm:cxn modelId="{F1170AC0-3890-4DD8-BFF9-35B6493F81AC}" type="presParOf" srcId="{6E9FBD85-7C12-47A9-87AB-5032D5FF65E6}" destId="{A9B8E6B7-E318-4CD5-A3A9-FD695714373F}" srcOrd="11" destOrd="0" presId="urn:microsoft.com/office/officeart/2018/2/layout/IconVerticalSolidList"/>
    <dgm:cxn modelId="{988FE6C0-328E-4696-A3DA-82EEAE9B2E48}" type="presParOf" srcId="{6E9FBD85-7C12-47A9-87AB-5032D5FF65E6}" destId="{4C48D06F-68BD-4819-B98F-6FAD132D36E3}" srcOrd="12" destOrd="0" presId="urn:microsoft.com/office/officeart/2018/2/layout/IconVerticalSolidList"/>
    <dgm:cxn modelId="{D5646418-1BDD-4855-8B8D-75627EF86F21}" type="presParOf" srcId="{4C48D06F-68BD-4819-B98F-6FAD132D36E3}" destId="{C3CDFA4C-F80B-44EC-9EC8-ACF02E398998}" srcOrd="0" destOrd="0" presId="urn:microsoft.com/office/officeart/2018/2/layout/IconVerticalSolidList"/>
    <dgm:cxn modelId="{52091349-29F0-42A4-9858-AA66D8CB1DE1}" type="presParOf" srcId="{4C48D06F-68BD-4819-B98F-6FAD132D36E3}" destId="{451AB371-1ABF-4DDE-AA65-25A98D7D29C1}" srcOrd="1" destOrd="0" presId="urn:microsoft.com/office/officeart/2018/2/layout/IconVerticalSolidList"/>
    <dgm:cxn modelId="{388CD9EA-A879-44FC-AE9D-1ECA2BDE8D12}" type="presParOf" srcId="{4C48D06F-68BD-4819-B98F-6FAD132D36E3}" destId="{CA2823C0-3DB1-476A-8662-B84249CABBCF}" srcOrd="2" destOrd="0" presId="urn:microsoft.com/office/officeart/2018/2/layout/IconVerticalSolidList"/>
    <dgm:cxn modelId="{49D7F7D5-9C65-4C4B-8766-6D26B35E189C}" type="presParOf" srcId="{4C48D06F-68BD-4819-B98F-6FAD132D36E3}" destId="{EB98817D-DA99-401C-AE8A-D7E3DF09B4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17FFDC-E5D9-4F56-8A35-11A88CB0C4C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F345D77-5726-4240-8DE3-391FDE44622F}">
      <dgm:prSet/>
      <dgm:spPr/>
      <dgm:t>
        <a:bodyPr/>
        <a:lstStyle/>
        <a:p>
          <a:r>
            <a:rPr lang="en-US"/>
            <a:t>Is there currently strong competition in the market segment?</a:t>
          </a:r>
        </a:p>
      </dgm:t>
    </dgm:pt>
    <dgm:pt modelId="{27AEEDD9-7760-4782-93AD-E1FAB9B20440}" type="parTrans" cxnId="{3A158BF7-B621-4061-9521-B1F00DBC684D}">
      <dgm:prSet/>
      <dgm:spPr/>
      <dgm:t>
        <a:bodyPr/>
        <a:lstStyle/>
        <a:p>
          <a:endParaRPr lang="en-US"/>
        </a:p>
      </dgm:t>
    </dgm:pt>
    <dgm:pt modelId="{084B3C4A-784F-4463-9315-B01D5422456C}" type="sibTrans" cxnId="{3A158BF7-B621-4061-9521-B1F00DBC684D}">
      <dgm:prSet/>
      <dgm:spPr/>
      <dgm:t>
        <a:bodyPr/>
        <a:lstStyle/>
        <a:p>
          <a:endParaRPr lang="en-US"/>
        </a:p>
      </dgm:t>
    </dgm:pt>
    <dgm:pt modelId="{8B39DE17-8695-4122-B8D3-F8BE2CCD0479}">
      <dgm:prSet/>
      <dgm:spPr/>
      <dgm:t>
        <a:bodyPr/>
        <a:lstStyle/>
        <a:p>
          <a:r>
            <a:rPr lang="en-US"/>
            <a:t>Is the competition vulnerable in terms of price or quality?</a:t>
          </a:r>
        </a:p>
      </dgm:t>
    </dgm:pt>
    <dgm:pt modelId="{24AA83E7-84E8-47EB-85ED-AB5621D5CB5E}" type="parTrans" cxnId="{BF264893-8D18-4E4B-BB1D-23A5A97B86BA}">
      <dgm:prSet/>
      <dgm:spPr/>
      <dgm:t>
        <a:bodyPr/>
        <a:lstStyle/>
        <a:p>
          <a:endParaRPr lang="en-US"/>
        </a:p>
      </dgm:t>
    </dgm:pt>
    <dgm:pt modelId="{D22C8C40-C102-4600-8AB0-31F55A970F43}" type="sibTrans" cxnId="{BF264893-8D18-4E4B-BB1D-23A5A97B86BA}">
      <dgm:prSet/>
      <dgm:spPr/>
      <dgm:t>
        <a:bodyPr/>
        <a:lstStyle/>
        <a:p>
          <a:endParaRPr lang="en-US"/>
        </a:p>
      </dgm:t>
    </dgm:pt>
    <dgm:pt modelId="{9D09582A-8ECB-4B2B-B11D-7773B3F7FC38}" type="pres">
      <dgm:prSet presAssocID="{6917FFDC-E5D9-4F56-8A35-11A88CB0C4C4}" presName="hierChild1" presStyleCnt="0">
        <dgm:presLayoutVars>
          <dgm:chPref val="1"/>
          <dgm:dir/>
          <dgm:animOne val="branch"/>
          <dgm:animLvl val="lvl"/>
          <dgm:resizeHandles/>
        </dgm:presLayoutVars>
      </dgm:prSet>
      <dgm:spPr/>
    </dgm:pt>
    <dgm:pt modelId="{85B4FA95-1DBA-4400-AD3C-AE32B02AF66E}" type="pres">
      <dgm:prSet presAssocID="{0F345D77-5726-4240-8DE3-391FDE44622F}" presName="hierRoot1" presStyleCnt="0"/>
      <dgm:spPr/>
    </dgm:pt>
    <dgm:pt modelId="{A6C7E5A6-38DD-4EEF-831A-85E2FFC59F3C}" type="pres">
      <dgm:prSet presAssocID="{0F345D77-5726-4240-8DE3-391FDE44622F}" presName="composite" presStyleCnt="0"/>
      <dgm:spPr/>
    </dgm:pt>
    <dgm:pt modelId="{25685F13-3B31-498C-9C42-C3F6A4305935}" type="pres">
      <dgm:prSet presAssocID="{0F345D77-5726-4240-8DE3-391FDE44622F}" presName="background" presStyleLbl="node0" presStyleIdx="0" presStyleCnt="2"/>
      <dgm:spPr/>
    </dgm:pt>
    <dgm:pt modelId="{9B1917CD-E1C8-46C4-99B0-968304305AA6}" type="pres">
      <dgm:prSet presAssocID="{0F345D77-5726-4240-8DE3-391FDE44622F}" presName="text" presStyleLbl="fgAcc0" presStyleIdx="0" presStyleCnt="2">
        <dgm:presLayoutVars>
          <dgm:chPref val="3"/>
        </dgm:presLayoutVars>
      </dgm:prSet>
      <dgm:spPr/>
    </dgm:pt>
    <dgm:pt modelId="{38F98F7A-9ED0-4912-94CE-2C3D88F942F2}" type="pres">
      <dgm:prSet presAssocID="{0F345D77-5726-4240-8DE3-391FDE44622F}" presName="hierChild2" presStyleCnt="0"/>
      <dgm:spPr/>
    </dgm:pt>
    <dgm:pt modelId="{F414261D-2911-4A50-9ED0-BC928C47E4C7}" type="pres">
      <dgm:prSet presAssocID="{8B39DE17-8695-4122-B8D3-F8BE2CCD0479}" presName="hierRoot1" presStyleCnt="0"/>
      <dgm:spPr/>
    </dgm:pt>
    <dgm:pt modelId="{AF1CE2BF-552B-48CE-AAEB-DBCC6761148B}" type="pres">
      <dgm:prSet presAssocID="{8B39DE17-8695-4122-B8D3-F8BE2CCD0479}" presName="composite" presStyleCnt="0"/>
      <dgm:spPr/>
    </dgm:pt>
    <dgm:pt modelId="{1D127A97-7ADE-4838-B42D-A7697CC8B68E}" type="pres">
      <dgm:prSet presAssocID="{8B39DE17-8695-4122-B8D3-F8BE2CCD0479}" presName="background" presStyleLbl="node0" presStyleIdx="1" presStyleCnt="2"/>
      <dgm:spPr/>
    </dgm:pt>
    <dgm:pt modelId="{EEDD19AD-9C09-4E48-9CC1-E3B8D7D96115}" type="pres">
      <dgm:prSet presAssocID="{8B39DE17-8695-4122-B8D3-F8BE2CCD0479}" presName="text" presStyleLbl="fgAcc0" presStyleIdx="1" presStyleCnt="2">
        <dgm:presLayoutVars>
          <dgm:chPref val="3"/>
        </dgm:presLayoutVars>
      </dgm:prSet>
      <dgm:spPr/>
    </dgm:pt>
    <dgm:pt modelId="{61D4662F-1B78-427A-8BB1-164C1C4BA3C2}" type="pres">
      <dgm:prSet presAssocID="{8B39DE17-8695-4122-B8D3-F8BE2CCD0479}" presName="hierChild2" presStyleCnt="0"/>
      <dgm:spPr/>
    </dgm:pt>
  </dgm:ptLst>
  <dgm:cxnLst>
    <dgm:cxn modelId="{B503FD28-6B45-484E-964A-C7B6BCA9F2E9}" type="presOf" srcId="{8B39DE17-8695-4122-B8D3-F8BE2CCD0479}" destId="{EEDD19AD-9C09-4E48-9CC1-E3B8D7D96115}" srcOrd="0" destOrd="0" presId="urn:microsoft.com/office/officeart/2005/8/layout/hierarchy1"/>
    <dgm:cxn modelId="{BF264893-8D18-4E4B-BB1D-23A5A97B86BA}" srcId="{6917FFDC-E5D9-4F56-8A35-11A88CB0C4C4}" destId="{8B39DE17-8695-4122-B8D3-F8BE2CCD0479}" srcOrd="1" destOrd="0" parTransId="{24AA83E7-84E8-47EB-85ED-AB5621D5CB5E}" sibTransId="{D22C8C40-C102-4600-8AB0-31F55A970F43}"/>
    <dgm:cxn modelId="{F78461AD-6BAB-499B-9646-2E1C010BEA8A}" type="presOf" srcId="{6917FFDC-E5D9-4F56-8A35-11A88CB0C4C4}" destId="{9D09582A-8ECB-4B2B-B11D-7773B3F7FC38}" srcOrd="0" destOrd="0" presId="urn:microsoft.com/office/officeart/2005/8/layout/hierarchy1"/>
    <dgm:cxn modelId="{0F2993B7-BB96-4E9F-A28F-BC85C173C51C}" type="presOf" srcId="{0F345D77-5726-4240-8DE3-391FDE44622F}" destId="{9B1917CD-E1C8-46C4-99B0-968304305AA6}" srcOrd="0" destOrd="0" presId="urn:microsoft.com/office/officeart/2005/8/layout/hierarchy1"/>
    <dgm:cxn modelId="{3A158BF7-B621-4061-9521-B1F00DBC684D}" srcId="{6917FFDC-E5D9-4F56-8A35-11A88CB0C4C4}" destId="{0F345D77-5726-4240-8DE3-391FDE44622F}" srcOrd="0" destOrd="0" parTransId="{27AEEDD9-7760-4782-93AD-E1FAB9B20440}" sibTransId="{084B3C4A-784F-4463-9315-B01D5422456C}"/>
    <dgm:cxn modelId="{8076C999-74A1-47F4-B0E3-1383F598AFD6}" type="presParOf" srcId="{9D09582A-8ECB-4B2B-B11D-7773B3F7FC38}" destId="{85B4FA95-1DBA-4400-AD3C-AE32B02AF66E}" srcOrd="0" destOrd="0" presId="urn:microsoft.com/office/officeart/2005/8/layout/hierarchy1"/>
    <dgm:cxn modelId="{1D24144B-33EC-4766-A768-D55B78D24C7D}" type="presParOf" srcId="{85B4FA95-1DBA-4400-AD3C-AE32B02AF66E}" destId="{A6C7E5A6-38DD-4EEF-831A-85E2FFC59F3C}" srcOrd="0" destOrd="0" presId="urn:microsoft.com/office/officeart/2005/8/layout/hierarchy1"/>
    <dgm:cxn modelId="{68E85883-5BC4-46CE-9793-81476AC23366}" type="presParOf" srcId="{A6C7E5A6-38DD-4EEF-831A-85E2FFC59F3C}" destId="{25685F13-3B31-498C-9C42-C3F6A4305935}" srcOrd="0" destOrd="0" presId="urn:microsoft.com/office/officeart/2005/8/layout/hierarchy1"/>
    <dgm:cxn modelId="{AB36C7AA-B78A-4B74-91D9-0E57F74FB1BD}" type="presParOf" srcId="{A6C7E5A6-38DD-4EEF-831A-85E2FFC59F3C}" destId="{9B1917CD-E1C8-46C4-99B0-968304305AA6}" srcOrd="1" destOrd="0" presId="urn:microsoft.com/office/officeart/2005/8/layout/hierarchy1"/>
    <dgm:cxn modelId="{B90CA409-4ADD-4E10-BFDE-58DAD45A1CA0}" type="presParOf" srcId="{85B4FA95-1DBA-4400-AD3C-AE32B02AF66E}" destId="{38F98F7A-9ED0-4912-94CE-2C3D88F942F2}" srcOrd="1" destOrd="0" presId="urn:microsoft.com/office/officeart/2005/8/layout/hierarchy1"/>
    <dgm:cxn modelId="{D92F9A92-E971-46FB-93FA-2CA17D6074ED}" type="presParOf" srcId="{9D09582A-8ECB-4B2B-B11D-7773B3F7FC38}" destId="{F414261D-2911-4A50-9ED0-BC928C47E4C7}" srcOrd="1" destOrd="0" presId="urn:microsoft.com/office/officeart/2005/8/layout/hierarchy1"/>
    <dgm:cxn modelId="{14C1B0F5-1CAE-4209-84DB-9B6DF0B12E33}" type="presParOf" srcId="{F414261D-2911-4A50-9ED0-BC928C47E4C7}" destId="{AF1CE2BF-552B-48CE-AAEB-DBCC6761148B}" srcOrd="0" destOrd="0" presId="urn:microsoft.com/office/officeart/2005/8/layout/hierarchy1"/>
    <dgm:cxn modelId="{29A1E42F-95A0-4BC3-B875-FD6E779A8427}" type="presParOf" srcId="{AF1CE2BF-552B-48CE-AAEB-DBCC6761148B}" destId="{1D127A97-7ADE-4838-B42D-A7697CC8B68E}" srcOrd="0" destOrd="0" presId="urn:microsoft.com/office/officeart/2005/8/layout/hierarchy1"/>
    <dgm:cxn modelId="{E053C729-5EA5-4D94-859B-9C9A7D49687C}" type="presParOf" srcId="{AF1CE2BF-552B-48CE-AAEB-DBCC6761148B}" destId="{EEDD19AD-9C09-4E48-9CC1-E3B8D7D96115}" srcOrd="1" destOrd="0" presId="urn:microsoft.com/office/officeart/2005/8/layout/hierarchy1"/>
    <dgm:cxn modelId="{A9DCFD4C-64AC-4EC3-957E-943954CA07E0}" type="presParOf" srcId="{F414261D-2911-4A50-9ED0-BC928C47E4C7}" destId="{61D4662F-1B78-427A-8BB1-164C1C4BA3C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669AE5-3A6A-459E-9762-97E369277B9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818DB03-52F7-4A91-87B3-914461D7ABF9}">
      <dgm:prSet/>
      <dgm:spPr/>
      <dgm:t>
        <a:bodyPr/>
        <a:lstStyle/>
        <a:p>
          <a:r>
            <a:rPr lang="en-US"/>
            <a:t>Will adaptation be required? If so, is this economically justifiable in terms of expected sales?</a:t>
          </a:r>
        </a:p>
      </dgm:t>
    </dgm:pt>
    <dgm:pt modelId="{C9845DA1-6239-457B-87F9-BE5487E79540}" type="parTrans" cxnId="{005B427E-D762-4CDC-81EF-BBE14F0D1577}">
      <dgm:prSet/>
      <dgm:spPr/>
      <dgm:t>
        <a:bodyPr/>
        <a:lstStyle/>
        <a:p>
          <a:endParaRPr lang="en-US"/>
        </a:p>
      </dgm:t>
    </dgm:pt>
    <dgm:pt modelId="{51B1CAD7-5A14-4FCD-A556-B39893C2C618}" type="sibTrans" cxnId="{005B427E-D762-4CDC-81EF-BBE14F0D1577}">
      <dgm:prSet/>
      <dgm:spPr/>
      <dgm:t>
        <a:bodyPr/>
        <a:lstStyle/>
        <a:p>
          <a:endParaRPr lang="en-US"/>
        </a:p>
      </dgm:t>
    </dgm:pt>
    <dgm:pt modelId="{1A297B51-37DE-4CEF-AE0F-CC1DE454484C}">
      <dgm:prSet/>
      <dgm:spPr/>
      <dgm:t>
        <a:bodyPr/>
        <a:lstStyle/>
        <a:p>
          <a:r>
            <a:rPr lang="en-US"/>
            <a:t>Will import restrictions, high tariffs, or a strong home country currency drive up the price of the product in the target market currency and effectively dampen demand?</a:t>
          </a:r>
        </a:p>
      </dgm:t>
    </dgm:pt>
    <dgm:pt modelId="{4452B8AC-E4E2-4E89-99C6-ED780AEDCCF9}" type="parTrans" cxnId="{5AC82EA3-A0C8-4F51-9D80-01E0F6B834A5}">
      <dgm:prSet/>
      <dgm:spPr/>
      <dgm:t>
        <a:bodyPr/>
        <a:lstStyle/>
        <a:p>
          <a:endParaRPr lang="en-US"/>
        </a:p>
      </dgm:t>
    </dgm:pt>
    <dgm:pt modelId="{533E49AA-B813-4493-A5F9-622AF11CF78F}" type="sibTrans" cxnId="{5AC82EA3-A0C8-4F51-9D80-01E0F6B834A5}">
      <dgm:prSet/>
      <dgm:spPr/>
      <dgm:t>
        <a:bodyPr/>
        <a:lstStyle/>
        <a:p>
          <a:endParaRPr lang="en-US"/>
        </a:p>
      </dgm:t>
    </dgm:pt>
    <dgm:pt modelId="{45998D61-2E7D-4E4F-9616-FDF76B6ABDD8}">
      <dgm:prSet/>
      <dgm:spPr/>
      <dgm:t>
        <a:bodyPr/>
        <a:lstStyle/>
        <a:p>
          <a:r>
            <a:rPr lang="en-US"/>
            <a:t>Is it advisable to source locally? Would it make sense to source products in the country for export elsewhere in the region?</a:t>
          </a:r>
        </a:p>
      </dgm:t>
    </dgm:pt>
    <dgm:pt modelId="{6437520A-3D5E-4B01-AF36-8604AD524B62}" type="parTrans" cxnId="{A08522C4-C26E-4FC4-BF41-671AC415C296}">
      <dgm:prSet/>
      <dgm:spPr/>
      <dgm:t>
        <a:bodyPr/>
        <a:lstStyle/>
        <a:p>
          <a:endParaRPr lang="en-US"/>
        </a:p>
      </dgm:t>
    </dgm:pt>
    <dgm:pt modelId="{50CA13A6-8F05-488B-83B7-E3460EC72F98}" type="sibTrans" cxnId="{A08522C4-C26E-4FC4-BF41-671AC415C296}">
      <dgm:prSet/>
      <dgm:spPr/>
      <dgm:t>
        <a:bodyPr/>
        <a:lstStyle/>
        <a:p>
          <a:endParaRPr lang="en-US"/>
        </a:p>
      </dgm:t>
    </dgm:pt>
    <dgm:pt modelId="{84C40936-9E2E-453E-B66F-47ABAF58900B}">
      <dgm:prSet/>
      <dgm:spPr/>
      <dgm:t>
        <a:bodyPr/>
        <a:lstStyle/>
        <a:p>
          <a:r>
            <a:rPr lang="en-US"/>
            <a:t>Is targeting a particular segment compatible with the company</a:t>
          </a:r>
          <a:r>
            <a:rPr lang="ja-JP"/>
            <a:t>’</a:t>
          </a:r>
          <a:r>
            <a:rPr lang="en-US"/>
            <a:t>s goals, brand image, or established sources of competitive advantage?</a:t>
          </a:r>
        </a:p>
      </dgm:t>
    </dgm:pt>
    <dgm:pt modelId="{B1160D0E-F852-48AB-BBFD-6992F13A30FA}" type="parTrans" cxnId="{7E765930-F587-402A-BA73-B803D00178CF}">
      <dgm:prSet/>
      <dgm:spPr/>
      <dgm:t>
        <a:bodyPr/>
        <a:lstStyle/>
        <a:p>
          <a:endParaRPr lang="en-US"/>
        </a:p>
      </dgm:t>
    </dgm:pt>
    <dgm:pt modelId="{C42A9A8D-1A47-459C-8B83-464C0187C811}" type="sibTrans" cxnId="{7E765930-F587-402A-BA73-B803D00178CF}">
      <dgm:prSet/>
      <dgm:spPr/>
      <dgm:t>
        <a:bodyPr/>
        <a:lstStyle/>
        <a:p>
          <a:endParaRPr lang="en-US"/>
        </a:p>
      </dgm:t>
    </dgm:pt>
    <dgm:pt modelId="{51AC7502-1088-429D-BEEC-FAF0707D2EB1}" type="pres">
      <dgm:prSet presAssocID="{7C669AE5-3A6A-459E-9762-97E369277B91}" presName="diagram" presStyleCnt="0">
        <dgm:presLayoutVars>
          <dgm:dir/>
          <dgm:resizeHandles val="exact"/>
        </dgm:presLayoutVars>
      </dgm:prSet>
      <dgm:spPr/>
    </dgm:pt>
    <dgm:pt modelId="{5A9BE451-A2B5-4453-B577-D00DC81A0B5C}" type="pres">
      <dgm:prSet presAssocID="{5818DB03-52F7-4A91-87B3-914461D7ABF9}" presName="node" presStyleLbl="node1" presStyleIdx="0" presStyleCnt="4">
        <dgm:presLayoutVars>
          <dgm:bulletEnabled val="1"/>
        </dgm:presLayoutVars>
      </dgm:prSet>
      <dgm:spPr/>
    </dgm:pt>
    <dgm:pt modelId="{47074804-2E72-459B-B317-B71ACB9EC5FA}" type="pres">
      <dgm:prSet presAssocID="{51B1CAD7-5A14-4FCD-A556-B39893C2C618}" presName="sibTrans" presStyleCnt="0"/>
      <dgm:spPr/>
    </dgm:pt>
    <dgm:pt modelId="{FBFD7DD3-0B94-490E-85AB-61F0F3136438}" type="pres">
      <dgm:prSet presAssocID="{1A297B51-37DE-4CEF-AE0F-CC1DE454484C}" presName="node" presStyleLbl="node1" presStyleIdx="1" presStyleCnt="4">
        <dgm:presLayoutVars>
          <dgm:bulletEnabled val="1"/>
        </dgm:presLayoutVars>
      </dgm:prSet>
      <dgm:spPr/>
    </dgm:pt>
    <dgm:pt modelId="{7F626D40-9207-44E0-ADA6-919EBFD46045}" type="pres">
      <dgm:prSet presAssocID="{533E49AA-B813-4493-A5F9-622AF11CF78F}" presName="sibTrans" presStyleCnt="0"/>
      <dgm:spPr/>
    </dgm:pt>
    <dgm:pt modelId="{DD3BC546-65FE-43B8-B474-0A29B88FC74F}" type="pres">
      <dgm:prSet presAssocID="{45998D61-2E7D-4E4F-9616-FDF76B6ABDD8}" presName="node" presStyleLbl="node1" presStyleIdx="2" presStyleCnt="4">
        <dgm:presLayoutVars>
          <dgm:bulletEnabled val="1"/>
        </dgm:presLayoutVars>
      </dgm:prSet>
      <dgm:spPr/>
    </dgm:pt>
    <dgm:pt modelId="{031AD412-7B58-4D2C-8B5C-C07C5F04E3B6}" type="pres">
      <dgm:prSet presAssocID="{50CA13A6-8F05-488B-83B7-E3460EC72F98}" presName="sibTrans" presStyleCnt="0"/>
      <dgm:spPr/>
    </dgm:pt>
    <dgm:pt modelId="{E8C73749-4B78-427A-B6D1-D092A4AB0A10}" type="pres">
      <dgm:prSet presAssocID="{84C40936-9E2E-453E-B66F-47ABAF58900B}" presName="node" presStyleLbl="node1" presStyleIdx="3" presStyleCnt="4">
        <dgm:presLayoutVars>
          <dgm:bulletEnabled val="1"/>
        </dgm:presLayoutVars>
      </dgm:prSet>
      <dgm:spPr/>
    </dgm:pt>
  </dgm:ptLst>
  <dgm:cxnLst>
    <dgm:cxn modelId="{A19EDD10-A167-4750-8404-CDD09493F425}" type="presOf" srcId="{84C40936-9E2E-453E-B66F-47ABAF58900B}" destId="{E8C73749-4B78-427A-B6D1-D092A4AB0A10}" srcOrd="0" destOrd="0" presId="urn:microsoft.com/office/officeart/2005/8/layout/default"/>
    <dgm:cxn modelId="{AD775922-B78A-4315-A3BA-85EE06B5C1E4}" type="presOf" srcId="{7C669AE5-3A6A-459E-9762-97E369277B91}" destId="{51AC7502-1088-429D-BEEC-FAF0707D2EB1}" srcOrd="0" destOrd="0" presId="urn:microsoft.com/office/officeart/2005/8/layout/default"/>
    <dgm:cxn modelId="{A451BE28-E00E-46C6-AFC2-BD6742BC768A}" type="presOf" srcId="{5818DB03-52F7-4A91-87B3-914461D7ABF9}" destId="{5A9BE451-A2B5-4453-B577-D00DC81A0B5C}" srcOrd="0" destOrd="0" presId="urn:microsoft.com/office/officeart/2005/8/layout/default"/>
    <dgm:cxn modelId="{7E765930-F587-402A-BA73-B803D00178CF}" srcId="{7C669AE5-3A6A-459E-9762-97E369277B91}" destId="{84C40936-9E2E-453E-B66F-47ABAF58900B}" srcOrd="3" destOrd="0" parTransId="{B1160D0E-F852-48AB-BBFD-6992F13A30FA}" sibTransId="{C42A9A8D-1A47-459C-8B83-464C0187C811}"/>
    <dgm:cxn modelId="{189A3047-B181-4DFD-94CD-9D4FAF42EE1E}" type="presOf" srcId="{1A297B51-37DE-4CEF-AE0F-CC1DE454484C}" destId="{FBFD7DD3-0B94-490E-85AB-61F0F3136438}" srcOrd="0" destOrd="0" presId="urn:microsoft.com/office/officeart/2005/8/layout/default"/>
    <dgm:cxn modelId="{2DAEB47A-943C-4E90-9B1B-A941765F31B3}" type="presOf" srcId="{45998D61-2E7D-4E4F-9616-FDF76B6ABDD8}" destId="{DD3BC546-65FE-43B8-B474-0A29B88FC74F}" srcOrd="0" destOrd="0" presId="urn:microsoft.com/office/officeart/2005/8/layout/default"/>
    <dgm:cxn modelId="{005B427E-D762-4CDC-81EF-BBE14F0D1577}" srcId="{7C669AE5-3A6A-459E-9762-97E369277B91}" destId="{5818DB03-52F7-4A91-87B3-914461D7ABF9}" srcOrd="0" destOrd="0" parTransId="{C9845DA1-6239-457B-87F9-BE5487E79540}" sibTransId="{51B1CAD7-5A14-4FCD-A556-B39893C2C618}"/>
    <dgm:cxn modelId="{5AC82EA3-A0C8-4F51-9D80-01E0F6B834A5}" srcId="{7C669AE5-3A6A-459E-9762-97E369277B91}" destId="{1A297B51-37DE-4CEF-AE0F-CC1DE454484C}" srcOrd="1" destOrd="0" parTransId="{4452B8AC-E4E2-4E89-99C6-ED780AEDCCF9}" sibTransId="{533E49AA-B813-4493-A5F9-622AF11CF78F}"/>
    <dgm:cxn modelId="{A08522C4-C26E-4FC4-BF41-671AC415C296}" srcId="{7C669AE5-3A6A-459E-9762-97E369277B91}" destId="{45998D61-2E7D-4E4F-9616-FDF76B6ABDD8}" srcOrd="2" destOrd="0" parTransId="{6437520A-3D5E-4B01-AF36-8604AD524B62}" sibTransId="{50CA13A6-8F05-488B-83B7-E3460EC72F98}"/>
    <dgm:cxn modelId="{DC725977-8B41-401B-B4BE-DF5FD1B1979D}" type="presParOf" srcId="{51AC7502-1088-429D-BEEC-FAF0707D2EB1}" destId="{5A9BE451-A2B5-4453-B577-D00DC81A0B5C}" srcOrd="0" destOrd="0" presId="urn:microsoft.com/office/officeart/2005/8/layout/default"/>
    <dgm:cxn modelId="{D71FF806-DFB1-4C9E-9BE7-434E8EA67826}" type="presParOf" srcId="{51AC7502-1088-429D-BEEC-FAF0707D2EB1}" destId="{47074804-2E72-459B-B317-B71ACB9EC5FA}" srcOrd="1" destOrd="0" presId="urn:microsoft.com/office/officeart/2005/8/layout/default"/>
    <dgm:cxn modelId="{D1359017-B2AB-48BB-8929-98678ACA0752}" type="presParOf" srcId="{51AC7502-1088-429D-BEEC-FAF0707D2EB1}" destId="{FBFD7DD3-0B94-490E-85AB-61F0F3136438}" srcOrd="2" destOrd="0" presId="urn:microsoft.com/office/officeart/2005/8/layout/default"/>
    <dgm:cxn modelId="{894347F0-C0C2-47D3-A1A4-C56CC8DC769A}" type="presParOf" srcId="{51AC7502-1088-429D-BEEC-FAF0707D2EB1}" destId="{7F626D40-9207-44E0-ADA6-919EBFD46045}" srcOrd="3" destOrd="0" presId="urn:microsoft.com/office/officeart/2005/8/layout/default"/>
    <dgm:cxn modelId="{EB98EA29-8B9C-4EB6-8334-6F551DB68A10}" type="presParOf" srcId="{51AC7502-1088-429D-BEEC-FAF0707D2EB1}" destId="{DD3BC546-65FE-43B8-B474-0A29B88FC74F}" srcOrd="4" destOrd="0" presId="urn:microsoft.com/office/officeart/2005/8/layout/default"/>
    <dgm:cxn modelId="{21DEC64E-025B-44AD-9575-A45FE6C4957C}" type="presParOf" srcId="{51AC7502-1088-429D-BEEC-FAF0707D2EB1}" destId="{031AD412-7B58-4D2C-8B5C-C07C5F04E3B6}" srcOrd="5" destOrd="0" presId="urn:microsoft.com/office/officeart/2005/8/layout/default"/>
    <dgm:cxn modelId="{1FAAB316-73FB-403D-A17F-EAA9B85BD0F4}" type="presParOf" srcId="{51AC7502-1088-429D-BEEC-FAF0707D2EB1}" destId="{E8C73749-4B78-427A-B6D1-D092A4AB0A1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06B164-C1CD-4ECA-BF1F-EE960B4208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1C746B7-CFFC-4539-B455-F56C82D8CE24}">
      <dgm:prSet/>
      <dgm:spPr/>
      <dgm:t>
        <a:bodyPr/>
        <a:lstStyle/>
        <a:p>
          <a:r>
            <a:rPr lang="en-US"/>
            <a:t>Demographic information is a starting point but not the decision factor</a:t>
          </a:r>
        </a:p>
      </dgm:t>
    </dgm:pt>
    <dgm:pt modelId="{2EB8A7B2-57F9-4273-8AB3-9144C6F9EB8D}" type="parTrans" cxnId="{EEBFB2CA-A59E-4452-AB74-1A942BABB7CE}">
      <dgm:prSet/>
      <dgm:spPr/>
      <dgm:t>
        <a:bodyPr/>
        <a:lstStyle/>
        <a:p>
          <a:endParaRPr lang="en-US"/>
        </a:p>
      </dgm:t>
    </dgm:pt>
    <dgm:pt modelId="{D686C6FF-B67C-4591-A9DA-2913E940C67C}" type="sibTrans" cxnId="{EEBFB2CA-A59E-4452-AB74-1A942BABB7CE}">
      <dgm:prSet/>
      <dgm:spPr/>
      <dgm:t>
        <a:bodyPr/>
        <a:lstStyle/>
        <a:p>
          <a:endParaRPr lang="en-US"/>
        </a:p>
      </dgm:t>
    </dgm:pt>
    <dgm:pt modelId="{6F6357DF-D6A1-4FE1-8AFA-517A157DC6BA}">
      <dgm:prSet/>
      <dgm:spPr/>
      <dgm:t>
        <a:bodyPr/>
        <a:lstStyle/>
        <a:p>
          <a:r>
            <a:rPr lang="en-US"/>
            <a:t>Product-Market must be considered</a:t>
          </a:r>
        </a:p>
      </dgm:t>
    </dgm:pt>
    <dgm:pt modelId="{8DB84144-E608-490F-BE76-5EA37C5B4BC4}" type="parTrans" cxnId="{D1D2DF9F-CC5E-4CB6-A9F0-5D5FA19AA301}">
      <dgm:prSet/>
      <dgm:spPr/>
      <dgm:t>
        <a:bodyPr/>
        <a:lstStyle/>
        <a:p>
          <a:endParaRPr lang="en-US"/>
        </a:p>
      </dgm:t>
    </dgm:pt>
    <dgm:pt modelId="{9B46D381-D693-4F04-951D-37197856F6BA}" type="sibTrans" cxnId="{D1D2DF9F-CC5E-4CB6-A9F0-5D5FA19AA301}">
      <dgm:prSet/>
      <dgm:spPr/>
      <dgm:t>
        <a:bodyPr/>
        <a:lstStyle/>
        <a:p>
          <a:endParaRPr lang="en-US"/>
        </a:p>
      </dgm:t>
    </dgm:pt>
    <dgm:pt modelId="{FAA95E00-A181-44CD-9772-7AB3DDF93EF6}">
      <dgm:prSet/>
      <dgm:spPr/>
      <dgm:t>
        <a:bodyPr/>
        <a:lstStyle/>
        <a:p>
          <a:r>
            <a:rPr lang="en-US"/>
            <a:t>Market defined by product category</a:t>
          </a:r>
        </a:p>
      </dgm:t>
    </dgm:pt>
    <dgm:pt modelId="{30317E65-F684-4955-999F-741CEBBF5BA3}" type="parTrans" cxnId="{36AEDFD7-F2B2-4B2D-A6DC-5F96CFDD38F3}">
      <dgm:prSet/>
      <dgm:spPr/>
      <dgm:t>
        <a:bodyPr/>
        <a:lstStyle/>
        <a:p>
          <a:endParaRPr lang="en-US"/>
        </a:p>
      </dgm:t>
    </dgm:pt>
    <dgm:pt modelId="{DAC7E103-E81D-4227-BB3C-2D0B35C306FD}" type="sibTrans" cxnId="{36AEDFD7-F2B2-4B2D-A6DC-5F96CFDD38F3}">
      <dgm:prSet/>
      <dgm:spPr/>
      <dgm:t>
        <a:bodyPr/>
        <a:lstStyle/>
        <a:p>
          <a:endParaRPr lang="en-US"/>
        </a:p>
      </dgm:t>
    </dgm:pt>
    <dgm:pt modelId="{B011FBE0-7F0F-4743-9116-9F928FF44653}">
      <dgm:prSet/>
      <dgm:spPr/>
      <dgm:t>
        <a:bodyPr/>
        <a:lstStyle/>
        <a:p>
          <a:r>
            <a:rPr lang="en-US"/>
            <a:t>Marketing model drivers must be considered</a:t>
          </a:r>
        </a:p>
      </dgm:t>
    </dgm:pt>
    <dgm:pt modelId="{BDE0C8E4-C08B-4FE1-9834-816B04B75854}" type="parTrans" cxnId="{BB019125-18E0-42B6-AD04-F298BE31560D}">
      <dgm:prSet/>
      <dgm:spPr/>
      <dgm:t>
        <a:bodyPr/>
        <a:lstStyle/>
        <a:p>
          <a:endParaRPr lang="en-US"/>
        </a:p>
      </dgm:t>
    </dgm:pt>
    <dgm:pt modelId="{5B8BA86E-C4CC-40BC-B582-63DD47EAC1B6}" type="sibTrans" cxnId="{BB019125-18E0-42B6-AD04-F298BE31560D}">
      <dgm:prSet/>
      <dgm:spPr/>
      <dgm:t>
        <a:bodyPr/>
        <a:lstStyle/>
        <a:p>
          <a:endParaRPr lang="en-US"/>
        </a:p>
      </dgm:t>
    </dgm:pt>
    <dgm:pt modelId="{B86226B9-4684-4D7E-B4DC-1090C7D15893}">
      <dgm:prSet/>
      <dgm:spPr/>
      <dgm:t>
        <a:bodyPr/>
        <a:lstStyle/>
        <a:p>
          <a:r>
            <a:rPr lang="en-US"/>
            <a:t>Factors required for a business to take root and grow</a:t>
          </a:r>
        </a:p>
      </dgm:t>
    </dgm:pt>
    <dgm:pt modelId="{0B0DDE61-21C6-4F0D-A097-1B7E118F4F11}" type="parTrans" cxnId="{1B106C12-E448-43E4-8DB7-04D6A338D45C}">
      <dgm:prSet/>
      <dgm:spPr/>
      <dgm:t>
        <a:bodyPr/>
        <a:lstStyle/>
        <a:p>
          <a:endParaRPr lang="en-US"/>
        </a:p>
      </dgm:t>
    </dgm:pt>
    <dgm:pt modelId="{CF942A41-06FF-4F6B-A87E-9111CFD7C588}" type="sibTrans" cxnId="{1B106C12-E448-43E4-8DB7-04D6A338D45C}">
      <dgm:prSet/>
      <dgm:spPr/>
      <dgm:t>
        <a:bodyPr/>
        <a:lstStyle/>
        <a:p>
          <a:endParaRPr lang="en-US"/>
        </a:p>
      </dgm:t>
    </dgm:pt>
    <dgm:pt modelId="{33AB9053-4B15-4D61-977D-3939C38A76B4}">
      <dgm:prSet/>
      <dgm:spPr/>
      <dgm:t>
        <a:bodyPr/>
        <a:lstStyle/>
        <a:p>
          <a:r>
            <a:rPr lang="en-US"/>
            <a:t>Are there any enabling conditions present?</a:t>
          </a:r>
        </a:p>
      </dgm:t>
    </dgm:pt>
    <dgm:pt modelId="{553FBC6C-0048-4FE8-A4E1-FA064CB78F2C}" type="parTrans" cxnId="{9C3ACDAB-1EC4-41A8-8350-FE8D31516002}">
      <dgm:prSet/>
      <dgm:spPr/>
      <dgm:t>
        <a:bodyPr/>
        <a:lstStyle/>
        <a:p>
          <a:endParaRPr lang="en-US"/>
        </a:p>
      </dgm:t>
    </dgm:pt>
    <dgm:pt modelId="{B22B526A-1FBC-4B3B-9D1C-C018EC8F370E}" type="sibTrans" cxnId="{9C3ACDAB-1EC4-41A8-8350-FE8D31516002}">
      <dgm:prSet/>
      <dgm:spPr/>
      <dgm:t>
        <a:bodyPr/>
        <a:lstStyle/>
        <a:p>
          <a:endParaRPr lang="en-US"/>
        </a:p>
      </dgm:t>
    </dgm:pt>
    <dgm:pt modelId="{43422B33-472B-475A-9C8C-409EAD229330}">
      <dgm:prSet/>
      <dgm:spPr/>
      <dgm:t>
        <a:bodyPr/>
        <a:lstStyle/>
        <a:p>
          <a:r>
            <a:rPr lang="en-US"/>
            <a:t>Conditions whose presence or absence will determine success of the marketing model</a:t>
          </a:r>
        </a:p>
      </dgm:t>
    </dgm:pt>
    <dgm:pt modelId="{C03D22DC-ABAC-4D7B-BAFA-01450A6A9FF7}" type="parTrans" cxnId="{77E3CD57-2087-4111-8340-D6ABC3DC4A44}">
      <dgm:prSet/>
      <dgm:spPr/>
      <dgm:t>
        <a:bodyPr/>
        <a:lstStyle/>
        <a:p>
          <a:endParaRPr lang="en-US"/>
        </a:p>
      </dgm:t>
    </dgm:pt>
    <dgm:pt modelId="{ED6C73C8-B619-4F68-9A62-8B8089F05EBC}" type="sibTrans" cxnId="{77E3CD57-2087-4111-8340-D6ABC3DC4A44}">
      <dgm:prSet/>
      <dgm:spPr/>
      <dgm:t>
        <a:bodyPr/>
        <a:lstStyle/>
        <a:p>
          <a:endParaRPr lang="en-US"/>
        </a:p>
      </dgm:t>
    </dgm:pt>
    <dgm:pt modelId="{52D6AD2F-9602-472D-B542-B925266924F8}" type="pres">
      <dgm:prSet presAssocID="{EA06B164-C1CD-4ECA-BF1F-EE960B4208F9}" presName="root" presStyleCnt="0">
        <dgm:presLayoutVars>
          <dgm:dir/>
          <dgm:resizeHandles val="exact"/>
        </dgm:presLayoutVars>
      </dgm:prSet>
      <dgm:spPr/>
    </dgm:pt>
    <dgm:pt modelId="{4A3F5014-78CF-4627-9BAF-208BE624D072}" type="pres">
      <dgm:prSet presAssocID="{F1C746B7-CFFC-4539-B455-F56C82D8CE24}" presName="compNode" presStyleCnt="0"/>
      <dgm:spPr/>
    </dgm:pt>
    <dgm:pt modelId="{2812BC87-7203-4C03-A9A6-16008A1959DD}" type="pres">
      <dgm:prSet presAssocID="{F1C746B7-CFFC-4539-B455-F56C82D8CE24}" presName="bgRect" presStyleLbl="bgShp" presStyleIdx="0" presStyleCnt="4"/>
      <dgm:spPr/>
    </dgm:pt>
    <dgm:pt modelId="{291BCD5B-ACF7-4B1F-8F83-EC16FD7175FD}" type="pres">
      <dgm:prSet presAssocID="{F1C746B7-CFFC-4539-B455-F56C82D8CE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boxCrossed"/>
        </a:ext>
      </dgm:extLst>
    </dgm:pt>
    <dgm:pt modelId="{CDF3E804-DCA6-476E-ACCA-CC38771FB153}" type="pres">
      <dgm:prSet presAssocID="{F1C746B7-CFFC-4539-B455-F56C82D8CE24}" presName="spaceRect" presStyleCnt="0"/>
      <dgm:spPr/>
    </dgm:pt>
    <dgm:pt modelId="{0D7EF20B-3E93-459B-BD6E-E8DC744FB62A}" type="pres">
      <dgm:prSet presAssocID="{F1C746B7-CFFC-4539-B455-F56C82D8CE24}" presName="parTx" presStyleLbl="revTx" presStyleIdx="0" presStyleCnt="7">
        <dgm:presLayoutVars>
          <dgm:chMax val="0"/>
          <dgm:chPref val="0"/>
        </dgm:presLayoutVars>
      </dgm:prSet>
      <dgm:spPr/>
    </dgm:pt>
    <dgm:pt modelId="{E03C0116-ACDB-463D-9762-E610B3115485}" type="pres">
      <dgm:prSet presAssocID="{D686C6FF-B67C-4591-A9DA-2913E940C67C}" presName="sibTrans" presStyleCnt="0"/>
      <dgm:spPr/>
    </dgm:pt>
    <dgm:pt modelId="{569E700F-9689-4268-80D5-171DDF05BA11}" type="pres">
      <dgm:prSet presAssocID="{6F6357DF-D6A1-4FE1-8AFA-517A157DC6BA}" presName="compNode" presStyleCnt="0"/>
      <dgm:spPr/>
    </dgm:pt>
    <dgm:pt modelId="{43739C8A-A2A3-4B07-B12C-8AD005D63CF0}" type="pres">
      <dgm:prSet presAssocID="{6F6357DF-D6A1-4FE1-8AFA-517A157DC6BA}" presName="bgRect" presStyleLbl="bgShp" presStyleIdx="1" presStyleCnt="4"/>
      <dgm:spPr/>
    </dgm:pt>
    <dgm:pt modelId="{DBB0143D-0D6C-470E-806B-FFE72FF5EA58}" type="pres">
      <dgm:prSet presAssocID="{6F6357DF-D6A1-4FE1-8AFA-517A157DC6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469DA1F3-9D2D-4DF7-8BB1-23FD0143C445}" type="pres">
      <dgm:prSet presAssocID="{6F6357DF-D6A1-4FE1-8AFA-517A157DC6BA}" presName="spaceRect" presStyleCnt="0"/>
      <dgm:spPr/>
    </dgm:pt>
    <dgm:pt modelId="{9328AE22-4D08-4E55-BE92-FEC3FE1A0109}" type="pres">
      <dgm:prSet presAssocID="{6F6357DF-D6A1-4FE1-8AFA-517A157DC6BA}" presName="parTx" presStyleLbl="revTx" presStyleIdx="1" presStyleCnt="7">
        <dgm:presLayoutVars>
          <dgm:chMax val="0"/>
          <dgm:chPref val="0"/>
        </dgm:presLayoutVars>
      </dgm:prSet>
      <dgm:spPr/>
    </dgm:pt>
    <dgm:pt modelId="{636382A7-A547-4068-8852-6CA50C45BA5E}" type="pres">
      <dgm:prSet presAssocID="{6F6357DF-D6A1-4FE1-8AFA-517A157DC6BA}" presName="desTx" presStyleLbl="revTx" presStyleIdx="2" presStyleCnt="7">
        <dgm:presLayoutVars/>
      </dgm:prSet>
      <dgm:spPr/>
    </dgm:pt>
    <dgm:pt modelId="{16EF6773-D273-4F93-B5F8-123776A58B3E}" type="pres">
      <dgm:prSet presAssocID="{9B46D381-D693-4F04-951D-37197856F6BA}" presName="sibTrans" presStyleCnt="0"/>
      <dgm:spPr/>
    </dgm:pt>
    <dgm:pt modelId="{5FAB96E0-0887-4352-A84A-0E0AB9FC90B6}" type="pres">
      <dgm:prSet presAssocID="{B011FBE0-7F0F-4743-9116-9F928FF44653}" presName="compNode" presStyleCnt="0"/>
      <dgm:spPr/>
    </dgm:pt>
    <dgm:pt modelId="{A0CE2AB0-0F99-48AA-B7A3-389E7ED05F40}" type="pres">
      <dgm:prSet presAssocID="{B011FBE0-7F0F-4743-9116-9F928FF44653}" presName="bgRect" presStyleLbl="bgShp" presStyleIdx="2" presStyleCnt="4"/>
      <dgm:spPr/>
    </dgm:pt>
    <dgm:pt modelId="{B9F74B25-B67B-401F-A77A-3AB0BF58208F}" type="pres">
      <dgm:prSet presAssocID="{B011FBE0-7F0F-4743-9116-9F928FF446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26BF3128-C1F9-45F5-B461-D0FB9E7E38C2}" type="pres">
      <dgm:prSet presAssocID="{B011FBE0-7F0F-4743-9116-9F928FF44653}" presName="spaceRect" presStyleCnt="0"/>
      <dgm:spPr/>
    </dgm:pt>
    <dgm:pt modelId="{F2FD1D60-B96A-4DB9-8CB1-B273D248659E}" type="pres">
      <dgm:prSet presAssocID="{B011FBE0-7F0F-4743-9116-9F928FF44653}" presName="parTx" presStyleLbl="revTx" presStyleIdx="3" presStyleCnt="7">
        <dgm:presLayoutVars>
          <dgm:chMax val="0"/>
          <dgm:chPref val="0"/>
        </dgm:presLayoutVars>
      </dgm:prSet>
      <dgm:spPr/>
    </dgm:pt>
    <dgm:pt modelId="{451033F9-4CBD-4AF2-89EC-9B24B0DE1A66}" type="pres">
      <dgm:prSet presAssocID="{B011FBE0-7F0F-4743-9116-9F928FF44653}" presName="desTx" presStyleLbl="revTx" presStyleIdx="4" presStyleCnt="7">
        <dgm:presLayoutVars/>
      </dgm:prSet>
      <dgm:spPr/>
    </dgm:pt>
    <dgm:pt modelId="{9B1A31E3-2377-45A2-8D75-267815C0F598}" type="pres">
      <dgm:prSet presAssocID="{5B8BA86E-C4CC-40BC-B582-63DD47EAC1B6}" presName="sibTrans" presStyleCnt="0"/>
      <dgm:spPr/>
    </dgm:pt>
    <dgm:pt modelId="{211573A9-411F-4746-99E9-3148CA230ACF}" type="pres">
      <dgm:prSet presAssocID="{33AB9053-4B15-4D61-977D-3939C38A76B4}" presName="compNode" presStyleCnt="0"/>
      <dgm:spPr/>
    </dgm:pt>
    <dgm:pt modelId="{AD371EF1-7CEF-4510-B0FE-395CEE6050F5}" type="pres">
      <dgm:prSet presAssocID="{33AB9053-4B15-4D61-977D-3939C38A76B4}" presName="bgRect" presStyleLbl="bgShp" presStyleIdx="3" presStyleCnt="4"/>
      <dgm:spPr/>
    </dgm:pt>
    <dgm:pt modelId="{8FCC80D5-35CD-41A6-8E86-6473D66CFCDB}" type="pres">
      <dgm:prSet presAssocID="{33AB9053-4B15-4D61-977D-3939C38A76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544ADA85-090E-4E44-88A9-C7610F5F6D5A}" type="pres">
      <dgm:prSet presAssocID="{33AB9053-4B15-4D61-977D-3939C38A76B4}" presName="spaceRect" presStyleCnt="0"/>
      <dgm:spPr/>
    </dgm:pt>
    <dgm:pt modelId="{13134F9C-6CFA-4C85-96B0-70E3274B2DF1}" type="pres">
      <dgm:prSet presAssocID="{33AB9053-4B15-4D61-977D-3939C38A76B4}" presName="parTx" presStyleLbl="revTx" presStyleIdx="5" presStyleCnt="7">
        <dgm:presLayoutVars>
          <dgm:chMax val="0"/>
          <dgm:chPref val="0"/>
        </dgm:presLayoutVars>
      </dgm:prSet>
      <dgm:spPr/>
    </dgm:pt>
    <dgm:pt modelId="{EC8452C9-7700-409E-82B9-D23E7048853A}" type="pres">
      <dgm:prSet presAssocID="{33AB9053-4B15-4D61-977D-3939C38A76B4}" presName="desTx" presStyleLbl="revTx" presStyleIdx="6" presStyleCnt="7">
        <dgm:presLayoutVars/>
      </dgm:prSet>
      <dgm:spPr/>
    </dgm:pt>
  </dgm:ptLst>
  <dgm:cxnLst>
    <dgm:cxn modelId="{1B106C12-E448-43E4-8DB7-04D6A338D45C}" srcId="{B011FBE0-7F0F-4743-9116-9F928FF44653}" destId="{B86226B9-4684-4D7E-B4DC-1090C7D15893}" srcOrd="0" destOrd="0" parTransId="{0B0DDE61-21C6-4F0D-A097-1B7E118F4F11}" sibTransId="{CF942A41-06FF-4F6B-A87E-9111CFD7C588}"/>
    <dgm:cxn modelId="{BB019125-18E0-42B6-AD04-F298BE31560D}" srcId="{EA06B164-C1CD-4ECA-BF1F-EE960B4208F9}" destId="{B011FBE0-7F0F-4743-9116-9F928FF44653}" srcOrd="2" destOrd="0" parTransId="{BDE0C8E4-C08B-4FE1-9834-816B04B75854}" sibTransId="{5B8BA86E-C4CC-40BC-B582-63DD47EAC1B6}"/>
    <dgm:cxn modelId="{3393F16F-1044-433D-B3A8-8CB95F917C7C}" type="presOf" srcId="{6F6357DF-D6A1-4FE1-8AFA-517A157DC6BA}" destId="{9328AE22-4D08-4E55-BE92-FEC3FE1A0109}" srcOrd="0" destOrd="0" presId="urn:microsoft.com/office/officeart/2018/2/layout/IconVerticalSolidList"/>
    <dgm:cxn modelId="{32689570-360E-4938-8335-411FF6EF0A24}" type="presOf" srcId="{EA06B164-C1CD-4ECA-BF1F-EE960B4208F9}" destId="{52D6AD2F-9602-472D-B542-B925266924F8}" srcOrd="0" destOrd="0" presId="urn:microsoft.com/office/officeart/2018/2/layout/IconVerticalSolidList"/>
    <dgm:cxn modelId="{77E3CD57-2087-4111-8340-D6ABC3DC4A44}" srcId="{33AB9053-4B15-4D61-977D-3939C38A76B4}" destId="{43422B33-472B-475A-9C8C-409EAD229330}" srcOrd="0" destOrd="0" parTransId="{C03D22DC-ABAC-4D7B-BAFA-01450A6A9FF7}" sibTransId="{ED6C73C8-B619-4F68-9A62-8B8089F05EBC}"/>
    <dgm:cxn modelId="{02688288-E0DA-41DE-980C-EDE69946523D}" type="presOf" srcId="{B011FBE0-7F0F-4743-9116-9F928FF44653}" destId="{F2FD1D60-B96A-4DB9-8CB1-B273D248659E}" srcOrd="0" destOrd="0" presId="urn:microsoft.com/office/officeart/2018/2/layout/IconVerticalSolidList"/>
    <dgm:cxn modelId="{D1D2DF9F-CC5E-4CB6-A9F0-5D5FA19AA301}" srcId="{EA06B164-C1CD-4ECA-BF1F-EE960B4208F9}" destId="{6F6357DF-D6A1-4FE1-8AFA-517A157DC6BA}" srcOrd="1" destOrd="0" parTransId="{8DB84144-E608-490F-BE76-5EA37C5B4BC4}" sibTransId="{9B46D381-D693-4F04-951D-37197856F6BA}"/>
    <dgm:cxn modelId="{8E343BA4-A09B-4D5C-BF02-5DF882733A01}" type="presOf" srcId="{B86226B9-4684-4D7E-B4DC-1090C7D15893}" destId="{451033F9-4CBD-4AF2-89EC-9B24B0DE1A66}" srcOrd="0" destOrd="0" presId="urn:microsoft.com/office/officeart/2018/2/layout/IconVerticalSolidList"/>
    <dgm:cxn modelId="{9C3ACDAB-1EC4-41A8-8350-FE8D31516002}" srcId="{EA06B164-C1CD-4ECA-BF1F-EE960B4208F9}" destId="{33AB9053-4B15-4D61-977D-3939C38A76B4}" srcOrd="3" destOrd="0" parTransId="{553FBC6C-0048-4FE8-A4E1-FA064CB78F2C}" sibTransId="{B22B526A-1FBC-4B3B-9D1C-C018EC8F370E}"/>
    <dgm:cxn modelId="{E772C9C4-E487-4EED-94BE-57D61D7944C7}" type="presOf" srcId="{43422B33-472B-475A-9C8C-409EAD229330}" destId="{EC8452C9-7700-409E-82B9-D23E7048853A}" srcOrd="0" destOrd="0" presId="urn:microsoft.com/office/officeart/2018/2/layout/IconVerticalSolidList"/>
    <dgm:cxn modelId="{004DA4C8-CCE3-4029-B30E-F879499601C6}" type="presOf" srcId="{FAA95E00-A181-44CD-9772-7AB3DDF93EF6}" destId="{636382A7-A547-4068-8852-6CA50C45BA5E}" srcOrd="0" destOrd="0" presId="urn:microsoft.com/office/officeart/2018/2/layout/IconVerticalSolidList"/>
    <dgm:cxn modelId="{9287C2C8-8F44-471C-942B-1486A7E8E879}" type="presOf" srcId="{33AB9053-4B15-4D61-977D-3939C38A76B4}" destId="{13134F9C-6CFA-4C85-96B0-70E3274B2DF1}" srcOrd="0" destOrd="0" presId="urn:microsoft.com/office/officeart/2018/2/layout/IconVerticalSolidList"/>
    <dgm:cxn modelId="{EEBFB2CA-A59E-4452-AB74-1A942BABB7CE}" srcId="{EA06B164-C1CD-4ECA-BF1F-EE960B4208F9}" destId="{F1C746B7-CFFC-4539-B455-F56C82D8CE24}" srcOrd="0" destOrd="0" parTransId="{2EB8A7B2-57F9-4273-8AB3-9144C6F9EB8D}" sibTransId="{D686C6FF-B67C-4591-A9DA-2913E940C67C}"/>
    <dgm:cxn modelId="{C0C46FCD-1E3B-44DF-804C-13CF239584DB}" type="presOf" srcId="{F1C746B7-CFFC-4539-B455-F56C82D8CE24}" destId="{0D7EF20B-3E93-459B-BD6E-E8DC744FB62A}" srcOrd="0" destOrd="0" presId="urn:microsoft.com/office/officeart/2018/2/layout/IconVerticalSolidList"/>
    <dgm:cxn modelId="{36AEDFD7-F2B2-4B2D-A6DC-5F96CFDD38F3}" srcId="{6F6357DF-D6A1-4FE1-8AFA-517A157DC6BA}" destId="{FAA95E00-A181-44CD-9772-7AB3DDF93EF6}" srcOrd="0" destOrd="0" parTransId="{30317E65-F684-4955-999F-741CEBBF5BA3}" sibTransId="{DAC7E103-E81D-4227-BB3C-2D0B35C306FD}"/>
    <dgm:cxn modelId="{AF167ED6-A8A5-4B7B-9B7B-9B9C5EA78A85}" type="presParOf" srcId="{52D6AD2F-9602-472D-B542-B925266924F8}" destId="{4A3F5014-78CF-4627-9BAF-208BE624D072}" srcOrd="0" destOrd="0" presId="urn:microsoft.com/office/officeart/2018/2/layout/IconVerticalSolidList"/>
    <dgm:cxn modelId="{55482CC2-0808-48A6-8688-04BC42E9A87F}" type="presParOf" srcId="{4A3F5014-78CF-4627-9BAF-208BE624D072}" destId="{2812BC87-7203-4C03-A9A6-16008A1959DD}" srcOrd="0" destOrd="0" presId="urn:microsoft.com/office/officeart/2018/2/layout/IconVerticalSolidList"/>
    <dgm:cxn modelId="{94EABD56-BDE6-4D46-9850-36A641ECE6D0}" type="presParOf" srcId="{4A3F5014-78CF-4627-9BAF-208BE624D072}" destId="{291BCD5B-ACF7-4B1F-8F83-EC16FD7175FD}" srcOrd="1" destOrd="0" presId="urn:microsoft.com/office/officeart/2018/2/layout/IconVerticalSolidList"/>
    <dgm:cxn modelId="{239D52F6-755F-4A1B-BE2D-F01A53259A5B}" type="presParOf" srcId="{4A3F5014-78CF-4627-9BAF-208BE624D072}" destId="{CDF3E804-DCA6-476E-ACCA-CC38771FB153}" srcOrd="2" destOrd="0" presId="urn:microsoft.com/office/officeart/2018/2/layout/IconVerticalSolidList"/>
    <dgm:cxn modelId="{3FEAC1AB-1081-4873-B444-14267C210238}" type="presParOf" srcId="{4A3F5014-78CF-4627-9BAF-208BE624D072}" destId="{0D7EF20B-3E93-459B-BD6E-E8DC744FB62A}" srcOrd="3" destOrd="0" presId="urn:microsoft.com/office/officeart/2018/2/layout/IconVerticalSolidList"/>
    <dgm:cxn modelId="{6948EBC3-CEE4-466F-9192-79B107ABB361}" type="presParOf" srcId="{52D6AD2F-9602-472D-B542-B925266924F8}" destId="{E03C0116-ACDB-463D-9762-E610B3115485}" srcOrd="1" destOrd="0" presId="urn:microsoft.com/office/officeart/2018/2/layout/IconVerticalSolidList"/>
    <dgm:cxn modelId="{9453D36C-15CE-4BDC-9343-BEDC7519C114}" type="presParOf" srcId="{52D6AD2F-9602-472D-B542-B925266924F8}" destId="{569E700F-9689-4268-80D5-171DDF05BA11}" srcOrd="2" destOrd="0" presId="urn:microsoft.com/office/officeart/2018/2/layout/IconVerticalSolidList"/>
    <dgm:cxn modelId="{8402D93F-43C4-4369-800D-4EC5541027B9}" type="presParOf" srcId="{569E700F-9689-4268-80D5-171DDF05BA11}" destId="{43739C8A-A2A3-4B07-B12C-8AD005D63CF0}" srcOrd="0" destOrd="0" presId="urn:microsoft.com/office/officeart/2018/2/layout/IconVerticalSolidList"/>
    <dgm:cxn modelId="{73825021-ED10-49E7-BD77-620FC1B00F60}" type="presParOf" srcId="{569E700F-9689-4268-80D5-171DDF05BA11}" destId="{DBB0143D-0D6C-470E-806B-FFE72FF5EA58}" srcOrd="1" destOrd="0" presId="urn:microsoft.com/office/officeart/2018/2/layout/IconVerticalSolidList"/>
    <dgm:cxn modelId="{A201F6D9-1F54-4F3A-88E4-8F3FE4A89654}" type="presParOf" srcId="{569E700F-9689-4268-80D5-171DDF05BA11}" destId="{469DA1F3-9D2D-4DF7-8BB1-23FD0143C445}" srcOrd="2" destOrd="0" presId="urn:microsoft.com/office/officeart/2018/2/layout/IconVerticalSolidList"/>
    <dgm:cxn modelId="{23D6B085-5C77-4E68-BF6A-BB2A77FA1263}" type="presParOf" srcId="{569E700F-9689-4268-80D5-171DDF05BA11}" destId="{9328AE22-4D08-4E55-BE92-FEC3FE1A0109}" srcOrd="3" destOrd="0" presId="urn:microsoft.com/office/officeart/2018/2/layout/IconVerticalSolidList"/>
    <dgm:cxn modelId="{D86B220A-7497-4D50-A149-47C16808B2EB}" type="presParOf" srcId="{569E700F-9689-4268-80D5-171DDF05BA11}" destId="{636382A7-A547-4068-8852-6CA50C45BA5E}" srcOrd="4" destOrd="0" presId="urn:microsoft.com/office/officeart/2018/2/layout/IconVerticalSolidList"/>
    <dgm:cxn modelId="{90AF3D9F-884E-4C40-BC6A-104D66305517}" type="presParOf" srcId="{52D6AD2F-9602-472D-B542-B925266924F8}" destId="{16EF6773-D273-4F93-B5F8-123776A58B3E}" srcOrd="3" destOrd="0" presId="urn:microsoft.com/office/officeart/2018/2/layout/IconVerticalSolidList"/>
    <dgm:cxn modelId="{3999F492-7F7F-4DB2-B93A-4C39E6CFCD24}" type="presParOf" srcId="{52D6AD2F-9602-472D-B542-B925266924F8}" destId="{5FAB96E0-0887-4352-A84A-0E0AB9FC90B6}" srcOrd="4" destOrd="0" presId="urn:microsoft.com/office/officeart/2018/2/layout/IconVerticalSolidList"/>
    <dgm:cxn modelId="{F6CB799D-EC1C-4161-AE66-4569CA3CADFC}" type="presParOf" srcId="{5FAB96E0-0887-4352-A84A-0E0AB9FC90B6}" destId="{A0CE2AB0-0F99-48AA-B7A3-389E7ED05F40}" srcOrd="0" destOrd="0" presId="urn:microsoft.com/office/officeart/2018/2/layout/IconVerticalSolidList"/>
    <dgm:cxn modelId="{A32703B5-0B04-4EA5-9AD5-C2AF1ED12777}" type="presParOf" srcId="{5FAB96E0-0887-4352-A84A-0E0AB9FC90B6}" destId="{B9F74B25-B67B-401F-A77A-3AB0BF58208F}" srcOrd="1" destOrd="0" presId="urn:microsoft.com/office/officeart/2018/2/layout/IconVerticalSolidList"/>
    <dgm:cxn modelId="{C8DB2271-767D-4CA8-A35C-981576B3470B}" type="presParOf" srcId="{5FAB96E0-0887-4352-A84A-0E0AB9FC90B6}" destId="{26BF3128-C1F9-45F5-B461-D0FB9E7E38C2}" srcOrd="2" destOrd="0" presId="urn:microsoft.com/office/officeart/2018/2/layout/IconVerticalSolidList"/>
    <dgm:cxn modelId="{412D1000-AA7C-4CB6-8204-67900A77DBCE}" type="presParOf" srcId="{5FAB96E0-0887-4352-A84A-0E0AB9FC90B6}" destId="{F2FD1D60-B96A-4DB9-8CB1-B273D248659E}" srcOrd="3" destOrd="0" presId="urn:microsoft.com/office/officeart/2018/2/layout/IconVerticalSolidList"/>
    <dgm:cxn modelId="{767D45F4-23A6-4B57-9411-1FD3E4BE02FB}" type="presParOf" srcId="{5FAB96E0-0887-4352-A84A-0E0AB9FC90B6}" destId="{451033F9-4CBD-4AF2-89EC-9B24B0DE1A66}" srcOrd="4" destOrd="0" presId="urn:microsoft.com/office/officeart/2018/2/layout/IconVerticalSolidList"/>
    <dgm:cxn modelId="{6A7252A8-B5B7-4A55-97EE-85FC2787B84F}" type="presParOf" srcId="{52D6AD2F-9602-472D-B542-B925266924F8}" destId="{9B1A31E3-2377-45A2-8D75-267815C0F598}" srcOrd="5" destOrd="0" presId="urn:microsoft.com/office/officeart/2018/2/layout/IconVerticalSolidList"/>
    <dgm:cxn modelId="{1DC226D7-A8EF-4797-84FE-3808B25911BA}" type="presParOf" srcId="{52D6AD2F-9602-472D-B542-B925266924F8}" destId="{211573A9-411F-4746-99E9-3148CA230ACF}" srcOrd="6" destOrd="0" presId="urn:microsoft.com/office/officeart/2018/2/layout/IconVerticalSolidList"/>
    <dgm:cxn modelId="{620EEF24-4995-4EA1-9DD7-8F1DAC6BBD70}" type="presParOf" srcId="{211573A9-411F-4746-99E9-3148CA230ACF}" destId="{AD371EF1-7CEF-4510-B0FE-395CEE6050F5}" srcOrd="0" destOrd="0" presId="urn:microsoft.com/office/officeart/2018/2/layout/IconVerticalSolidList"/>
    <dgm:cxn modelId="{B06E3F16-CA5D-4DE0-B1D2-52DF7ECC584F}" type="presParOf" srcId="{211573A9-411F-4746-99E9-3148CA230ACF}" destId="{8FCC80D5-35CD-41A6-8E86-6473D66CFCDB}" srcOrd="1" destOrd="0" presId="urn:microsoft.com/office/officeart/2018/2/layout/IconVerticalSolidList"/>
    <dgm:cxn modelId="{41978E63-4C2F-442A-B312-194C44DB061E}" type="presParOf" srcId="{211573A9-411F-4746-99E9-3148CA230ACF}" destId="{544ADA85-090E-4E44-88A9-C7610F5F6D5A}" srcOrd="2" destOrd="0" presId="urn:microsoft.com/office/officeart/2018/2/layout/IconVerticalSolidList"/>
    <dgm:cxn modelId="{BFB31BFE-7ABD-4054-B69F-9F0D1CE0BF93}" type="presParOf" srcId="{211573A9-411F-4746-99E9-3148CA230ACF}" destId="{13134F9C-6CFA-4C85-96B0-70E3274B2DF1}" srcOrd="3" destOrd="0" presId="urn:microsoft.com/office/officeart/2018/2/layout/IconVerticalSolidList"/>
    <dgm:cxn modelId="{96814720-7659-4372-81CD-07C81B6EC38E}" type="presParOf" srcId="{211573A9-411F-4746-99E9-3148CA230ACF}" destId="{EC8452C9-7700-409E-82B9-D23E7048853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A0D84-DBB8-43DE-B6A3-5442E913206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FA2C7B4-F69C-4A7E-9AD8-CD23B2998D28}">
      <dgm:prSet custT="1"/>
      <dgm:spPr/>
      <dgm:t>
        <a:bodyPr/>
        <a:lstStyle/>
        <a:p>
          <a:pPr>
            <a:defRPr cap="all"/>
          </a:pPr>
          <a:r>
            <a:rPr lang="en-US" sz="2800" dirty="0"/>
            <a:t>Channel Length</a:t>
          </a:r>
        </a:p>
        <a:p>
          <a:pPr>
            <a:defRPr cap="all"/>
          </a:pPr>
          <a:r>
            <a:rPr lang="en-US" sz="1600" dirty="0"/>
            <a:t>The number of intermediaries between producer and consumer</a:t>
          </a:r>
        </a:p>
      </dgm:t>
    </dgm:pt>
    <dgm:pt modelId="{D3DB4354-8C35-488A-9EFD-52B5B609041C}" type="parTrans" cxnId="{56A8CD73-A4F8-4F44-8742-3812029826C6}">
      <dgm:prSet/>
      <dgm:spPr/>
      <dgm:t>
        <a:bodyPr/>
        <a:lstStyle/>
        <a:p>
          <a:endParaRPr lang="en-US"/>
        </a:p>
      </dgm:t>
    </dgm:pt>
    <dgm:pt modelId="{278780AB-D2F4-47BC-BB77-F0271B2CB4F8}" type="sibTrans" cxnId="{56A8CD73-A4F8-4F44-8742-3812029826C6}">
      <dgm:prSet/>
      <dgm:spPr/>
      <dgm:t>
        <a:bodyPr/>
        <a:lstStyle/>
        <a:p>
          <a:endParaRPr lang="en-US"/>
        </a:p>
      </dgm:t>
    </dgm:pt>
    <dgm:pt modelId="{717E74FD-09FB-47DA-A87E-BD3CA11EB1C1}">
      <dgm:prSet custT="1"/>
      <dgm:spPr/>
      <dgm:t>
        <a:bodyPr/>
        <a:lstStyle/>
        <a:p>
          <a:pPr>
            <a:defRPr cap="all"/>
          </a:pPr>
          <a:r>
            <a:rPr lang="en-US" sz="2000" dirty="0"/>
            <a:t>Channel exclusivity</a:t>
          </a:r>
        </a:p>
        <a:p>
          <a:pPr>
            <a:defRPr cap="all"/>
          </a:pPr>
          <a:r>
            <a:rPr lang="en-US" sz="2000" dirty="0"/>
            <a:t>Or “locked up” Channel</a:t>
          </a:r>
        </a:p>
        <a:p>
          <a:pPr>
            <a:defRPr cap="all"/>
          </a:pPr>
          <a:r>
            <a:rPr lang="en-US" sz="1400" dirty="0"/>
            <a:t>SOME CHANNELS THAT ARE DIFFICULT TO ACCESS </a:t>
          </a:r>
        </a:p>
      </dgm:t>
    </dgm:pt>
    <dgm:pt modelId="{9CE2742C-C89E-4587-948B-4B2D03D93724}" type="parTrans" cxnId="{DFBA587A-7A0B-4A87-9C0A-70CC5F523600}">
      <dgm:prSet/>
      <dgm:spPr/>
      <dgm:t>
        <a:bodyPr/>
        <a:lstStyle/>
        <a:p>
          <a:endParaRPr lang="en-US"/>
        </a:p>
      </dgm:t>
    </dgm:pt>
    <dgm:pt modelId="{C5F2F1C5-4AB8-4422-B63D-A4A36BCCB155}" type="sibTrans" cxnId="{DFBA587A-7A0B-4A87-9C0A-70CC5F523600}">
      <dgm:prSet/>
      <dgm:spPr/>
      <dgm:t>
        <a:bodyPr/>
        <a:lstStyle/>
        <a:p>
          <a:endParaRPr lang="en-US"/>
        </a:p>
      </dgm:t>
    </dgm:pt>
    <dgm:pt modelId="{B75D7265-5C16-47D7-BB25-6AF6E65909A7}">
      <dgm:prSet custT="1"/>
      <dgm:spPr/>
      <dgm:t>
        <a:bodyPr/>
        <a:lstStyle/>
        <a:p>
          <a:pPr>
            <a:defRPr cap="all"/>
          </a:pPr>
          <a:r>
            <a:rPr lang="en-US" sz="2000" dirty="0"/>
            <a:t>Channel density</a:t>
          </a:r>
        </a:p>
        <a:p>
          <a:pPr>
            <a:defRPr cap="all"/>
          </a:pPr>
          <a:r>
            <a:rPr lang="en-US" sz="1400" dirty="0"/>
            <a:t>THE NUMBER OF SELLERS OF A PRODUCT IN A GIVEN MARKET AREA:</a:t>
          </a:r>
        </a:p>
        <a:p>
          <a:pPr>
            <a:defRPr cap="all"/>
          </a:pPr>
          <a:r>
            <a:rPr lang="en-US" sz="1400" dirty="0"/>
            <a:t>Exclusive </a:t>
          </a:r>
        </a:p>
        <a:p>
          <a:pPr>
            <a:defRPr cap="all"/>
          </a:pPr>
          <a:r>
            <a:rPr lang="en-US" sz="1400" dirty="0"/>
            <a:t>Extensive</a:t>
          </a:r>
        </a:p>
        <a:p>
          <a:pPr>
            <a:defRPr cap="all"/>
          </a:pPr>
          <a:r>
            <a:rPr lang="en-US" sz="1400" dirty="0"/>
            <a:t>Expansive</a:t>
          </a:r>
        </a:p>
      </dgm:t>
    </dgm:pt>
    <dgm:pt modelId="{FE7D1528-9671-410E-978D-AF077C55ABF2}" type="parTrans" cxnId="{0F855F16-3FC2-4CAE-8C41-7023DD4C4218}">
      <dgm:prSet/>
      <dgm:spPr/>
      <dgm:t>
        <a:bodyPr/>
        <a:lstStyle/>
        <a:p>
          <a:endParaRPr lang="en-US"/>
        </a:p>
      </dgm:t>
    </dgm:pt>
    <dgm:pt modelId="{8A209E5F-4D20-457D-89EC-D886FF03C40B}" type="sibTrans" cxnId="{0F855F16-3FC2-4CAE-8C41-7023DD4C4218}">
      <dgm:prSet/>
      <dgm:spPr/>
      <dgm:t>
        <a:bodyPr/>
        <a:lstStyle/>
        <a:p>
          <a:endParaRPr lang="en-US"/>
        </a:p>
      </dgm:t>
    </dgm:pt>
    <dgm:pt modelId="{3AD4D0E0-B620-47AB-B57C-29090AEA77B0}" type="pres">
      <dgm:prSet presAssocID="{9B5A0D84-DBB8-43DE-B6A3-5442E9132064}" presName="root" presStyleCnt="0">
        <dgm:presLayoutVars>
          <dgm:dir/>
          <dgm:resizeHandles val="exact"/>
        </dgm:presLayoutVars>
      </dgm:prSet>
      <dgm:spPr/>
    </dgm:pt>
    <dgm:pt modelId="{4E2B4EFD-9691-4E8E-A1F1-6D47043FA36A}" type="pres">
      <dgm:prSet presAssocID="{EFA2C7B4-F69C-4A7E-9AD8-CD23B2998D28}" presName="compNode" presStyleCnt="0"/>
      <dgm:spPr/>
    </dgm:pt>
    <dgm:pt modelId="{BE4C70A8-E6BC-4E41-92E5-9ACAA1465606}" type="pres">
      <dgm:prSet presAssocID="{EFA2C7B4-F69C-4A7E-9AD8-CD23B2998D28}" presName="iconBgRect" presStyleLbl="bgShp" presStyleIdx="0" presStyleCnt="3"/>
      <dgm:spPr/>
    </dgm:pt>
    <dgm:pt modelId="{0160E846-F921-40B6-9C74-A7B400D325D2}" type="pres">
      <dgm:prSet presAssocID="{EFA2C7B4-F69C-4A7E-9AD8-CD23B2998D28}" presName="iconRect" presStyleLbl="node1" presStyleIdx="0" presStyleCnt="3" custLinFactNeighborX="1698" custLinFactNeighborY="-16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C83CBEA-F4B1-4A19-897D-2B2BD4C2A711}" type="pres">
      <dgm:prSet presAssocID="{EFA2C7B4-F69C-4A7E-9AD8-CD23B2998D28}" presName="spaceRect" presStyleCnt="0"/>
      <dgm:spPr/>
    </dgm:pt>
    <dgm:pt modelId="{EC8E42F9-DEDC-4B16-B3D3-53F599AB079C}" type="pres">
      <dgm:prSet presAssocID="{EFA2C7B4-F69C-4A7E-9AD8-CD23B2998D28}" presName="textRect" presStyleLbl="revTx" presStyleIdx="0" presStyleCnt="3" custScaleY="63434">
        <dgm:presLayoutVars>
          <dgm:chMax val="1"/>
          <dgm:chPref val="1"/>
        </dgm:presLayoutVars>
      </dgm:prSet>
      <dgm:spPr/>
    </dgm:pt>
    <dgm:pt modelId="{01B54226-3F9A-4590-9E88-CD3D2E765205}" type="pres">
      <dgm:prSet presAssocID="{278780AB-D2F4-47BC-BB77-F0271B2CB4F8}" presName="sibTrans" presStyleCnt="0"/>
      <dgm:spPr/>
    </dgm:pt>
    <dgm:pt modelId="{6E84ACE4-2E9F-4CE7-88A0-A4F13DB01E03}" type="pres">
      <dgm:prSet presAssocID="{717E74FD-09FB-47DA-A87E-BD3CA11EB1C1}" presName="compNode" presStyleCnt="0"/>
      <dgm:spPr/>
    </dgm:pt>
    <dgm:pt modelId="{98448196-9D6E-43EB-838F-1D6BEFFED3FC}" type="pres">
      <dgm:prSet presAssocID="{717E74FD-09FB-47DA-A87E-BD3CA11EB1C1}" presName="iconBgRect" presStyleLbl="bgShp" presStyleIdx="1" presStyleCnt="3"/>
      <dgm:spPr/>
    </dgm:pt>
    <dgm:pt modelId="{86A83C8F-61ED-4CD9-B7E3-2CC828B596E6}" type="pres">
      <dgm:prSet presAssocID="{717E74FD-09FB-47DA-A87E-BD3CA11EB1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1C12E2DD-2FE7-4413-9A63-8D96283D2E9E}" type="pres">
      <dgm:prSet presAssocID="{717E74FD-09FB-47DA-A87E-BD3CA11EB1C1}" presName="spaceRect" presStyleCnt="0"/>
      <dgm:spPr/>
    </dgm:pt>
    <dgm:pt modelId="{879CF751-A568-4731-9CB5-77D532878B00}" type="pres">
      <dgm:prSet presAssocID="{717E74FD-09FB-47DA-A87E-BD3CA11EB1C1}" presName="textRect" presStyleLbl="revTx" presStyleIdx="1" presStyleCnt="3">
        <dgm:presLayoutVars>
          <dgm:chMax val="1"/>
          <dgm:chPref val="1"/>
        </dgm:presLayoutVars>
      </dgm:prSet>
      <dgm:spPr/>
    </dgm:pt>
    <dgm:pt modelId="{27F6C560-805C-4031-9E71-ABABFDD84D7F}" type="pres">
      <dgm:prSet presAssocID="{C5F2F1C5-4AB8-4422-B63D-A4A36BCCB155}" presName="sibTrans" presStyleCnt="0"/>
      <dgm:spPr/>
    </dgm:pt>
    <dgm:pt modelId="{C3D03053-094C-4293-A0E7-60A461AD0171}" type="pres">
      <dgm:prSet presAssocID="{B75D7265-5C16-47D7-BB25-6AF6E65909A7}" presName="compNode" presStyleCnt="0"/>
      <dgm:spPr/>
    </dgm:pt>
    <dgm:pt modelId="{5A95342F-FD13-45EB-9CBC-3FB71A3BFDFF}" type="pres">
      <dgm:prSet presAssocID="{B75D7265-5C16-47D7-BB25-6AF6E65909A7}" presName="iconBgRect" presStyleLbl="bgShp" presStyleIdx="2" presStyleCnt="3"/>
      <dgm:spPr/>
    </dgm:pt>
    <dgm:pt modelId="{E069B275-DCA7-4270-B75E-73B337CC98FF}" type="pres">
      <dgm:prSet presAssocID="{B75D7265-5C16-47D7-BB25-6AF6E65909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a:ext>
      </dgm:extLst>
    </dgm:pt>
    <dgm:pt modelId="{EAEEC71E-FDA5-4F6E-B9AC-ADD92DEEF4C9}" type="pres">
      <dgm:prSet presAssocID="{B75D7265-5C16-47D7-BB25-6AF6E65909A7}" presName="spaceRect" presStyleCnt="0"/>
      <dgm:spPr/>
    </dgm:pt>
    <dgm:pt modelId="{59C70F68-CBE4-479F-9C51-4CB91571C82C}" type="pres">
      <dgm:prSet presAssocID="{B75D7265-5C16-47D7-BB25-6AF6E65909A7}" presName="textRect" presStyleLbl="revTx" presStyleIdx="2" presStyleCnt="3">
        <dgm:presLayoutVars>
          <dgm:chMax val="1"/>
          <dgm:chPref val="1"/>
        </dgm:presLayoutVars>
      </dgm:prSet>
      <dgm:spPr/>
    </dgm:pt>
  </dgm:ptLst>
  <dgm:cxnLst>
    <dgm:cxn modelId="{0F855F16-3FC2-4CAE-8C41-7023DD4C4218}" srcId="{9B5A0D84-DBB8-43DE-B6A3-5442E9132064}" destId="{B75D7265-5C16-47D7-BB25-6AF6E65909A7}" srcOrd="2" destOrd="0" parTransId="{FE7D1528-9671-410E-978D-AF077C55ABF2}" sibTransId="{8A209E5F-4D20-457D-89EC-D886FF03C40B}"/>
    <dgm:cxn modelId="{AEAD6A20-DA8E-4D5D-BC76-02D21CB8A499}" type="presOf" srcId="{717E74FD-09FB-47DA-A87E-BD3CA11EB1C1}" destId="{879CF751-A568-4731-9CB5-77D532878B00}" srcOrd="0" destOrd="0" presId="urn:microsoft.com/office/officeart/2018/5/layout/IconCircleLabelList"/>
    <dgm:cxn modelId="{2877362C-D7E9-4B85-9F6C-6C8139B97FA0}" type="presOf" srcId="{EFA2C7B4-F69C-4A7E-9AD8-CD23B2998D28}" destId="{EC8E42F9-DEDC-4B16-B3D3-53F599AB079C}" srcOrd="0" destOrd="0" presId="urn:microsoft.com/office/officeart/2018/5/layout/IconCircleLabelList"/>
    <dgm:cxn modelId="{56A8CD73-A4F8-4F44-8742-3812029826C6}" srcId="{9B5A0D84-DBB8-43DE-B6A3-5442E9132064}" destId="{EFA2C7B4-F69C-4A7E-9AD8-CD23B2998D28}" srcOrd="0" destOrd="0" parTransId="{D3DB4354-8C35-488A-9EFD-52B5B609041C}" sibTransId="{278780AB-D2F4-47BC-BB77-F0271B2CB4F8}"/>
    <dgm:cxn modelId="{DFBA587A-7A0B-4A87-9C0A-70CC5F523600}" srcId="{9B5A0D84-DBB8-43DE-B6A3-5442E9132064}" destId="{717E74FD-09FB-47DA-A87E-BD3CA11EB1C1}" srcOrd="1" destOrd="0" parTransId="{9CE2742C-C89E-4587-948B-4B2D03D93724}" sibTransId="{C5F2F1C5-4AB8-4422-B63D-A4A36BCCB155}"/>
    <dgm:cxn modelId="{427725A2-8A05-4BAC-A412-997ED04B154D}" type="presOf" srcId="{9B5A0D84-DBB8-43DE-B6A3-5442E9132064}" destId="{3AD4D0E0-B620-47AB-B57C-29090AEA77B0}" srcOrd="0" destOrd="0" presId="urn:microsoft.com/office/officeart/2018/5/layout/IconCircleLabelList"/>
    <dgm:cxn modelId="{ABE757D1-5D49-4CE4-8F8D-CEEC15092BE0}" type="presOf" srcId="{B75D7265-5C16-47D7-BB25-6AF6E65909A7}" destId="{59C70F68-CBE4-479F-9C51-4CB91571C82C}" srcOrd="0" destOrd="0" presId="urn:microsoft.com/office/officeart/2018/5/layout/IconCircleLabelList"/>
    <dgm:cxn modelId="{78F7701D-5717-431A-A1F8-29585CE68C4D}" type="presParOf" srcId="{3AD4D0E0-B620-47AB-B57C-29090AEA77B0}" destId="{4E2B4EFD-9691-4E8E-A1F1-6D47043FA36A}" srcOrd="0" destOrd="0" presId="urn:microsoft.com/office/officeart/2018/5/layout/IconCircleLabelList"/>
    <dgm:cxn modelId="{94894957-5C15-47EC-801B-FD783D4EA578}" type="presParOf" srcId="{4E2B4EFD-9691-4E8E-A1F1-6D47043FA36A}" destId="{BE4C70A8-E6BC-4E41-92E5-9ACAA1465606}" srcOrd="0" destOrd="0" presId="urn:microsoft.com/office/officeart/2018/5/layout/IconCircleLabelList"/>
    <dgm:cxn modelId="{521F365A-2495-4BC2-AB15-78F1DFC2E8C9}" type="presParOf" srcId="{4E2B4EFD-9691-4E8E-A1F1-6D47043FA36A}" destId="{0160E846-F921-40B6-9C74-A7B400D325D2}" srcOrd="1" destOrd="0" presId="urn:microsoft.com/office/officeart/2018/5/layout/IconCircleLabelList"/>
    <dgm:cxn modelId="{5CCB8CB2-EE35-4712-B877-FF61C6FE9E92}" type="presParOf" srcId="{4E2B4EFD-9691-4E8E-A1F1-6D47043FA36A}" destId="{1C83CBEA-F4B1-4A19-897D-2B2BD4C2A711}" srcOrd="2" destOrd="0" presId="urn:microsoft.com/office/officeart/2018/5/layout/IconCircleLabelList"/>
    <dgm:cxn modelId="{6C4666B7-7AC2-456C-B915-B05C878DE50D}" type="presParOf" srcId="{4E2B4EFD-9691-4E8E-A1F1-6D47043FA36A}" destId="{EC8E42F9-DEDC-4B16-B3D3-53F599AB079C}" srcOrd="3" destOrd="0" presId="urn:microsoft.com/office/officeart/2018/5/layout/IconCircleLabelList"/>
    <dgm:cxn modelId="{A6937745-EC58-429B-8BEE-171C55F4491A}" type="presParOf" srcId="{3AD4D0E0-B620-47AB-B57C-29090AEA77B0}" destId="{01B54226-3F9A-4590-9E88-CD3D2E765205}" srcOrd="1" destOrd="0" presId="urn:microsoft.com/office/officeart/2018/5/layout/IconCircleLabelList"/>
    <dgm:cxn modelId="{8F56A03E-C3C2-4AF4-870C-15BC5789FB77}" type="presParOf" srcId="{3AD4D0E0-B620-47AB-B57C-29090AEA77B0}" destId="{6E84ACE4-2E9F-4CE7-88A0-A4F13DB01E03}" srcOrd="2" destOrd="0" presId="urn:microsoft.com/office/officeart/2018/5/layout/IconCircleLabelList"/>
    <dgm:cxn modelId="{15784642-93BB-48D6-B031-6C8E78E11706}" type="presParOf" srcId="{6E84ACE4-2E9F-4CE7-88A0-A4F13DB01E03}" destId="{98448196-9D6E-43EB-838F-1D6BEFFED3FC}" srcOrd="0" destOrd="0" presId="urn:microsoft.com/office/officeart/2018/5/layout/IconCircleLabelList"/>
    <dgm:cxn modelId="{48FE9652-5A3E-45DC-8521-FFCA8603A39D}" type="presParOf" srcId="{6E84ACE4-2E9F-4CE7-88A0-A4F13DB01E03}" destId="{86A83C8F-61ED-4CD9-B7E3-2CC828B596E6}" srcOrd="1" destOrd="0" presId="urn:microsoft.com/office/officeart/2018/5/layout/IconCircleLabelList"/>
    <dgm:cxn modelId="{3A201D62-7251-485B-843A-CC2F4991A132}" type="presParOf" srcId="{6E84ACE4-2E9F-4CE7-88A0-A4F13DB01E03}" destId="{1C12E2DD-2FE7-4413-9A63-8D96283D2E9E}" srcOrd="2" destOrd="0" presId="urn:microsoft.com/office/officeart/2018/5/layout/IconCircleLabelList"/>
    <dgm:cxn modelId="{05FEA875-C343-4ED5-AB9B-61F563B61D2B}" type="presParOf" srcId="{6E84ACE4-2E9F-4CE7-88A0-A4F13DB01E03}" destId="{879CF751-A568-4731-9CB5-77D532878B00}" srcOrd="3" destOrd="0" presId="urn:microsoft.com/office/officeart/2018/5/layout/IconCircleLabelList"/>
    <dgm:cxn modelId="{3C7FA57E-9B37-49EA-A845-07F20B0EED91}" type="presParOf" srcId="{3AD4D0E0-B620-47AB-B57C-29090AEA77B0}" destId="{27F6C560-805C-4031-9E71-ABABFDD84D7F}" srcOrd="3" destOrd="0" presId="urn:microsoft.com/office/officeart/2018/5/layout/IconCircleLabelList"/>
    <dgm:cxn modelId="{48A85151-3BC8-483C-850E-1341C17F0157}" type="presParOf" srcId="{3AD4D0E0-B620-47AB-B57C-29090AEA77B0}" destId="{C3D03053-094C-4293-A0E7-60A461AD0171}" srcOrd="4" destOrd="0" presId="urn:microsoft.com/office/officeart/2018/5/layout/IconCircleLabelList"/>
    <dgm:cxn modelId="{CEBAC531-7547-4F85-9FC8-4E5D81A39E82}" type="presParOf" srcId="{C3D03053-094C-4293-A0E7-60A461AD0171}" destId="{5A95342F-FD13-45EB-9CBC-3FB71A3BFDFF}" srcOrd="0" destOrd="0" presId="urn:microsoft.com/office/officeart/2018/5/layout/IconCircleLabelList"/>
    <dgm:cxn modelId="{F492CC39-F868-4E8B-A2A5-94F9D978CB73}" type="presParOf" srcId="{C3D03053-094C-4293-A0E7-60A461AD0171}" destId="{E069B275-DCA7-4270-B75E-73B337CC98FF}" srcOrd="1" destOrd="0" presId="urn:microsoft.com/office/officeart/2018/5/layout/IconCircleLabelList"/>
    <dgm:cxn modelId="{92736E6F-3261-43ED-8F06-389E9EC6F960}" type="presParOf" srcId="{C3D03053-094C-4293-A0E7-60A461AD0171}" destId="{EAEEC71E-FDA5-4F6E-B9AC-ADD92DEEF4C9}" srcOrd="2" destOrd="0" presId="urn:microsoft.com/office/officeart/2018/5/layout/IconCircleLabelList"/>
    <dgm:cxn modelId="{25A0FAD7-F7D1-47C3-8D33-E8DD4A7D1AEF}" type="presParOf" srcId="{C3D03053-094C-4293-A0E7-60A461AD0171}" destId="{59C70F68-CBE4-479F-9C51-4CB91571C82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5085F-8986-4F6C-9C35-D9F9D6AB8FC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22AB4F-6D36-437A-9C54-8BE5DA32611D}">
      <dgm:prSet custT="1"/>
      <dgm:spPr/>
      <dgm:t>
        <a:bodyPr/>
        <a:lstStyle/>
        <a:p>
          <a:r>
            <a:rPr lang="en-US" sz="2400" dirty="0"/>
            <a:t>Message is not received</a:t>
          </a:r>
        </a:p>
      </dgm:t>
    </dgm:pt>
    <dgm:pt modelId="{B56665E7-94C7-44AA-B213-272EB16076CB}" type="parTrans" cxnId="{D3CA29FF-FE82-4A3E-A3BD-445DB5CB3C29}">
      <dgm:prSet/>
      <dgm:spPr/>
      <dgm:t>
        <a:bodyPr/>
        <a:lstStyle/>
        <a:p>
          <a:endParaRPr lang="en-US"/>
        </a:p>
      </dgm:t>
    </dgm:pt>
    <dgm:pt modelId="{F4D649BD-4B21-47C0-89D1-A575B912A81E}" type="sibTrans" cxnId="{D3CA29FF-FE82-4A3E-A3BD-445DB5CB3C29}">
      <dgm:prSet/>
      <dgm:spPr/>
      <dgm:t>
        <a:bodyPr/>
        <a:lstStyle/>
        <a:p>
          <a:endParaRPr lang="en-US"/>
        </a:p>
      </dgm:t>
    </dgm:pt>
    <dgm:pt modelId="{0F807F65-4B25-4C26-ADD5-514BE3357508}">
      <dgm:prSet custT="1"/>
      <dgm:spPr/>
      <dgm:t>
        <a:bodyPr/>
        <a:lstStyle/>
        <a:p>
          <a:r>
            <a:rPr lang="en-US" sz="2400" dirty="0"/>
            <a:t>Message is not understood</a:t>
          </a:r>
        </a:p>
      </dgm:t>
    </dgm:pt>
    <dgm:pt modelId="{96C37E0A-EB0A-4E2F-BFA5-22EFE5F55168}" type="parTrans" cxnId="{0B64DF8E-E457-43E8-87D6-3321502E284A}">
      <dgm:prSet/>
      <dgm:spPr/>
      <dgm:t>
        <a:bodyPr/>
        <a:lstStyle/>
        <a:p>
          <a:endParaRPr lang="en-US"/>
        </a:p>
      </dgm:t>
    </dgm:pt>
    <dgm:pt modelId="{3252BA46-0B4E-478B-B908-660CC81491A7}" type="sibTrans" cxnId="{0B64DF8E-E457-43E8-87D6-3321502E284A}">
      <dgm:prSet/>
      <dgm:spPr/>
      <dgm:t>
        <a:bodyPr/>
        <a:lstStyle/>
        <a:p>
          <a:endParaRPr lang="en-US"/>
        </a:p>
      </dgm:t>
    </dgm:pt>
    <dgm:pt modelId="{6FFADACE-55CF-447D-96FE-BDCE6D6B7D1B}">
      <dgm:prSet custT="1"/>
      <dgm:spPr/>
      <dgm:t>
        <a:bodyPr/>
        <a:lstStyle/>
        <a:p>
          <a:r>
            <a:rPr lang="en-US" sz="2400" dirty="0"/>
            <a:t>Message is not interesting</a:t>
          </a:r>
        </a:p>
      </dgm:t>
    </dgm:pt>
    <dgm:pt modelId="{6CE6890C-9C04-49D9-9488-8F347E6AAF56}" type="parTrans" cxnId="{DD400764-0D11-4CB1-8D4F-CBA7D240373C}">
      <dgm:prSet/>
      <dgm:spPr/>
      <dgm:t>
        <a:bodyPr/>
        <a:lstStyle/>
        <a:p>
          <a:endParaRPr lang="en-US"/>
        </a:p>
      </dgm:t>
    </dgm:pt>
    <dgm:pt modelId="{2207D0F4-D298-4F92-A210-9285A89DB85E}" type="sibTrans" cxnId="{DD400764-0D11-4CB1-8D4F-CBA7D240373C}">
      <dgm:prSet/>
      <dgm:spPr/>
      <dgm:t>
        <a:bodyPr/>
        <a:lstStyle/>
        <a:p>
          <a:endParaRPr lang="en-US"/>
        </a:p>
      </dgm:t>
    </dgm:pt>
    <dgm:pt modelId="{213B5270-01A0-47ED-AFDF-F0630AC1FCE0}">
      <dgm:prSet custT="1"/>
      <dgm:spPr/>
      <dgm:t>
        <a:bodyPr/>
        <a:lstStyle/>
        <a:p>
          <a:r>
            <a:rPr lang="en-US" sz="2400" dirty="0"/>
            <a:t>Message is drowned out by some noise</a:t>
          </a:r>
        </a:p>
      </dgm:t>
    </dgm:pt>
    <dgm:pt modelId="{26FF6848-D163-42C2-A1EF-D8E4E18D47ED}" type="parTrans" cxnId="{5E983835-979D-473D-A48B-9C2682FAFB06}">
      <dgm:prSet/>
      <dgm:spPr/>
      <dgm:t>
        <a:bodyPr/>
        <a:lstStyle/>
        <a:p>
          <a:endParaRPr lang="en-US"/>
        </a:p>
      </dgm:t>
    </dgm:pt>
    <dgm:pt modelId="{7F42A85A-5B72-4B74-A2BE-EF0E4E873B07}" type="sibTrans" cxnId="{5E983835-979D-473D-A48B-9C2682FAFB06}">
      <dgm:prSet/>
      <dgm:spPr/>
      <dgm:t>
        <a:bodyPr/>
        <a:lstStyle/>
        <a:p>
          <a:endParaRPr lang="en-US"/>
        </a:p>
      </dgm:t>
    </dgm:pt>
    <dgm:pt modelId="{57D80F09-7EB3-4A50-8199-52A3E0D8F5A4}" type="pres">
      <dgm:prSet presAssocID="{3305085F-8986-4F6C-9C35-D9F9D6AB8FC6}" presName="root" presStyleCnt="0">
        <dgm:presLayoutVars>
          <dgm:dir/>
          <dgm:resizeHandles val="exact"/>
        </dgm:presLayoutVars>
      </dgm:prSet>
      <dgm:spPr/>
    </dgm:pt>
    <dgm:pt modelId="{672F84DC-027E-4379-AE2D-7A72D5E9BF9B}" type="pres">
      <dgm:prSet presAssocID="{1322AB4F-6D36-437A-9C54-8BE5DA32611D}" presName="compNode" presStyleCnt="0"/>
      <dgm:spPr/>
    </dgm:pt>
    <dgm:pt modelId="{FECA67BC-9B39-4559-9659-DD5E79F7ED0A}" type="pres">
      <dgm:prSet presAssocID="{1322AB4F-6D36-437A-9C54-8BE5DA3261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4CA5D4A5-6D7C-4473-82B8-E958B74C5F99}" type="pres">
      <dgm:prSet presAssocID="{1322AB4F-6D36-437A-9C54-8BE5DA32611D}" presName="spaceRect" presStyleCnt="0"/>
      <dgm:spPr/>
    </dgm:pt>
    <dgm:pt modelId="{669DA1BC-0985-406F-992E-EA436C0200BA}" type="pres">
      <dgm:prSet presAssocID="{1322AB4F-6D36-437A-9C54-8BE5DA32611D}" presName="textRect" presStyleLbl="revTx" presStyleIdx="0" presStyleCnt="4">
        <dgm:presLayoutVars>
          <dgm:chMax val="1"/>
          <dgm:chPref val="1"/>
        </dgm:presLayoutVars>
      </dgm:prSet>
      <dgm:spPr/>
    </dgm:pt>
    <dgm:pt modelId="{3B7429BF-5160-4431-B055-DC37734C1A67}" type="pres">
      <dgm:prSet presAssocID="{F4D649BD-4B21-47C0-89D1-A575B912A81E}" presName="sibTrans" presStyleCnt="0"/>
      <dgm:spPr/>
    </dgm:pt>
    <dgm:pt modelId="{3915BC59-F683-4901-8931-73203AACCA74}" type="pres">
      <dgm:prSet presAssocID="{0F807F65-4B25-4C26-ADD5-514BE3357508}" presName="compNode" presStyleCnt="0"/>
      <dgm:spPr/>
    </dgm:pt>
    <dgm:pt modelId="{9ED53E93-5255-4115-B06B-DDE492A4F1D6}" type="pres">
      <dgm:prSet presAssocID="{0F807F65-4B25-4C26-ADD5-514BE33575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68833C8F-B3F5-4C3A-A9A6-8AFC597D262C}" type="pres">
      <dgm:prSet presAssocID="{0F807F65-4B25-4C26-ADD5-514BE3357508}" presName="spaceRect" presStyleCnt="0"/>
      <dgm:spPr/>
    </dgm:pt>
    <dgm:pt modelId="{B1C4D7E7-72DE-4112-AE8D-D206C4AE6B6B}" type="pres">
      <dgm:prSet presAssocID="{0F807F65-4B25-4C26-ADD5-514BE3357508}" presName="textRect" presStyleLbl="revTx" presStyleIdx="1" presStyleCnt="4">
        <dgm:presLayoutVars>
          <dgm:chMax val="1"/>
          <dgm:chPref val="1"/>
        </dgm:presLayoutVars>
      </dgm:prSet>
      <dgm:spPr/>
    </dgm:pt>
    <dgm:pt modelId="{AB918FAC-D7F6-4EBA-8F34-92C2EE904FCC}" type="pres">
      <dgm:prSet presAssocID="{3252BA46-0B4E-478B-B908-660CC81491A7}" presName="sibTrans" presStyleCnt="0"/>
      <dgm:spPr/>
    </dgm:pt>
    <dgm:pt modelId="{CA43D865-7D67-4BBD-9647-8D3DE6C58D3E}" type="pres">
      <dgm:prSet presAssocID="{6FFADACE-55CF-447D-96FE-BDCE6D6B7D1B}" presName="compNode" presStyleCnt="0"/>
      <dgm:spPr/>
    </dgm:pt>
    <dgm:pt modelId="{FD5CBF35-8922-409B-8984-6C602AFCBBF9}" type="pres">
      <dgm:prSet presAssocID="{6FFADACE-55CF-447D-96FE-BDCE6D6B7D1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4C05430F-59DD-42D3-9E74-5BBB053B2A29}" type="pres">
      <dgm:prSet presAssocID="{6FFADACE-55CF-447D-96FE-BDCE6D6B7D1B}" presName="spaceRect" presStyleCnt="0"/>
      <dgm:spPr/>
    </dgm:pt>
    <dgm:pt modelId="{F08C7482-7D44-49F7-B508-22A399075FD7}" type="pres">
      <dgm:prSet presAssocID="{6FFADACE-55CF-447D-96FE-BDCE6D6B7D1B}" presName="textRect" presStyleLbl="revTx" presStyleIdx="2" presStyleCnt="4">
        <dgm:presLayoutVars>
          <dgm:chMax val="1"/>
          <dgm:chPref val="1"/>
        </dgm:presLayoutVars>
      </dgm:prSet>
      <dgm:spPr/>
    </dgm:pt>
    <dgm:pt modelId="{BD31D1C6-5047-4BCC-B244-0100891FBF02}" type="pres">
      <dgm:prSet presAssocID="{2207D0F4-D298-4F92-A210-9285A89DB85E}" presName="sibTrans" presStyleCnt="0"/>
      <dgm:spPr/>
    </dgm:pt>
    <dgm:pt modelId="{8D2730BA-E9D3-4FF8-821B-F3D889D638BD}" type="pres">
      <dgm:prSet presAssocID="{213B5270-01A0-47ED-AFDF-F0630AC1FCE0}" presName="compNode" presStyleCnt="0"/>
      <dgm:spPr/>
    </dgm:pt>
    <dgm:pt modelId="{8AB85540-22F1-43B0-B698-764C7D076D70}" type="pres">
      <dgm:prSet presAssocID="{213B5270-01A0-47ED-AFDF-F0630AC1FCE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ute Ringer"/>
        </a:ext>
      </dgm:extLst>
    </dgm:pt>
    <dgm:pt modelId="{92CEBAE3-D8C0-4B78-9A0B-68746CDC21D7}" type="pres">
      <dgm:prSet presAssocID="{213B5270-01A0-47ED-AFDF-F0630AC1FCE0}" presName="spaceRect" presStyleCnt="0"/>
      <dgm:spPr/>
    </dgm:pt>
    <dgm:pt modelId="{20C94DC4-47F7-400F-8D0E-9212FF90BE65}" type="pres">
      <dgm:prSet presAssocID="{213B5270-01A0-47ED-AFDF-F0630AC1FCE0}" presName="textRect" presStyleLbl="revTx" presStyleIdx="3" presStyleCnt="4">
        <dgm:presLayoutVars>
          <dgm:chMax val="1"/>
          <dgm:chPref val="1"/>
        </dgm:presLayoutVars>
      </dgm:prSet>
      <dgm:spPr/>
    </dgm:pt>
  </dgm:ptLst>
  <dgm:cxnLst>
    <dgm:cxn modelId="{BFD5DB03-28BD-44D5-AD76-01B19AD52A6C}" type="presOf" srcId="{3305085F-8986-4F6C-9C35-D9F9D6AB8FC6}" destId="{57D80F09-7EB3-4A50-8199-52A3E0D8F5A4}" srcOrd="0" destOrd="0" presId="urn:microsoft.com/office/officeart/2018/2/layout/IconLabelList"/>
    <dgm:cxn modelId="{6F6B870D-5AF1-40C1-B4D7-422EE83FA2C3}" type="presOf" srcId="{6FFADACE-55CF-447D-96FE-BDCE6D6B7D1B}" destId="{F08C7482-7D44-49F7-B508-22A399075FD7}" srcOrd="0" destOrd="0" presId="urn:microsoft.com/office/officeart/2018/2/layout/IconLabelList"/>
    <dgm:cxn modelId="{5E983835-979D-473D-A48B-9C2682FAFB06}" srcId="{3305085F-8986-4F6C-9C35-D9F9D6AB8FC6}" destId="{213B5270-01A0-47ED-AFDF-F0630AC1FCE0}" srcOrd="3" destOrd="0" parTransId="{26FF6848-D163-42C2-A1EF-D8E4E18D47ED}" sibTransId="{7F42A85A-5B72-4B74-A2BE-EF0E4E873B07}"/>
    <dgm:cxn modelId="{DE55793A-A254-45DC-BD4A-777A42D8D65F}" type="presOf" srcId="{0F807F65-4B25-4C26-ADD5-514BE3357508}" destId="{B1C4D7E7-72DE-4112-AE8D-D206C4AE6B6B}" srcOrd="0" destOrd="0" presId="urn:microsoft.com/office/officeart/2018/2/layout/IconLabelList"/>
    <dgm:cxn modelId="{DD400764-0D11-4CB1-8D4F-CBA7D240373C}" srcId="{3305085F-8986-4F6C-9C35-D9F9D6AB8FC6}" destId="{6FFADACE-55CF-447D-96FE-BDCE6D6B7D1B}" srcOrd="2" destOrd="0" parTransId="{6CE6890C-9C04-49D9-9488-8F347E6AAF56}" sibTransId="{2207D0F4-D298-4F92-A210-9285A89DB85E}"/>
    <dgm:cxn modelId="{BD6D6A89-D49C-4467-BA6D-B0D4ACDD00F2}" type="presOf" srcId="{1322AB4F-6D36-437A-9C54-8BE5DA32611D}" destId="{669DA1BC-0985-406F-992E-EA436C0200BA}" srcOrd="0" destOrd="0" presId="urn:microsoft.com/office/officeart/2018/2/layout/IconLabelList"/>
    <dgm:cxn modelId="{B5E1F88B-518B-4FB1-B1DF-5D63E33BF4BF}" type="presOf" srcId="{213B5270-01A0-47ED-AFDF-F0630AC1FCE0}" destId="{20C94DC4-47F7-400F-8D0E-9212FF90BE65}" srcOrd="0" destOrd="0" presId="urn:microsoft.com/office/officeart/2018/2/layout/IconLabelList"/>
    <dgm:cxn modelId="{0B64DF8E-E457-43E8-87D6-3321502E284A}" srcId="{3305085F-8986-4F6C-9C35-D9F9D6AB8FC6}" destId="{0F807F65-4B25-4C26-ADD5-514BE3357508}" srcOrd="1" destOrd="0" parTransId="{96C37E0A-EB0A-4E2F-BFA5-22EFE5F55168}" sibTransId="{3252BA46-0B4E-478B-B908-660CC81491A7}"/>
    <dgm:cxn modelId="{D3CA29FF-FE82-4A3E-A3BD-445DB5CB3C29}" srcId="{3305085F-8986-4F6C-9C35-D9F9D6AB8FC6}" destId="{1322AB4F-6D36-437A-9C54-8BE5DA32611D}" srcOrd="0" destOrd="0" parTransId="{B56665E7-94C7-44AA-B213-272EB16076CB}" sibTransId="{F4D649BD-4B21-47C0-89D1-A575B912A81E}"/>
    <dgm:cxn modelId="{1D4DD5A7-3B6B-4BBD-93A5-DE939C5E4BF2}" type="presParOf" srcId="{57D80F09-7EB3-4A50-8199-52A3E0D8F5A4}" destId="{672F84DC-027E-4379-AE2D-7A72D5E9BF9B}" srcOrd="0" destOrd="0" presId="urn:microsoft.com/office/officeart/2018/2/layout/IconLabelList"/>
    <dgm:cxn modelId="{F09FC593-0C10-4409-9EFD-CD0B53376063}" type="presParOf" srcId="{672F84DC-027E-4379-AE2D-7A72D5E9BF9B}" destId="{FECA67BC-9B39-4559-9659-DD5E79F7ED0A}" srcOrd="0" destOrd="0" presId="urn:microsoft.com/office/officeart/2018/2/layout/IconLabelList"/>
    <dgm:cxn modelId="{295EF72B-070E-4FE8-9FBE-6F6B0047A5DB}" type="presParOf" srcId="{672F84DC-027E-4379-AE2D-7A72D5E9BF9B}" destId="{4CA5D4A5-6D7C-4473-82B8-E958B74C5F99}" srcOrd="1" destOrd="0" presId="urn:microsoft.com/office/officeart/2018/2/layout/IconLabelList"/>
    <dgm:cxn modelId="{26E3FBC1-2295-4A05-B9EC-2C9B2596206E}" type="presParOf" srcId="{672F84DC-027E-4379-AE2D-7A72D5E9BF9B}" destId="{669DA1BC-0985-406F-992E-EA436C0200BA}" srcOrd="2" destOrd="0" presId="urn:microsoft.com/office/officeart/2018/2/layout/IconLabelList"/>
    <dgm:cxn modelId="{0C66DCAE-F3D1-41E4-9AE7-7642C2C29A07}" type="presParOf" srcId="{57D80F09-7EB3-4A50-8199-52A3E0D8F5A4}" destId="{3B7429BF-5160-4431-B055-DC37734C1A67}" srcOrd="1" destOrd="0" presId="urn:microsoft.com/office/officeart/2018/2/layout/IconLabelList"/>
    <dgm:cxn modelId="{A1A48006-CAC2-4284-9342-077CA7A71663}" type="presParOf" srcId="{57D80F09-7EB3-4A50-8199-52A3E0D8F5A4}" destId="{3915BC59-F683-4901-8931-73203AACCA74}" srcOrd="2" destOrd="0" presId="urn:microsoft.com/office/officeart/2018/2/layout/IconLabelList"/>
    <dgm:cxn modelId="{D4DEFA42-EE22-41E1-AAB9-9F73C885645A}" type="presParOf" srcId="{3915BC59-F683-4901-8931-73203AACCA74}" destId="{9ED53E93-5255-4115-B06B-DDE492A4F1D6}" srcOrd="0" destOrd="0" presId="urn:microsoft.com/office/officeart/2018/2/layout/IconLabelList"/>
    <dgm:cxn modelId="{D2BA5E83-7A53-45CC-8076-C83BF0725726}" type="presParOf" srcId="{3915BC59-F683-4901-8931-73203AACCA74}" destId="{68833C8F-B3F5-4C3A-A9A6-8AFC597D262C}" srcOrd="1" destOrd="0" presId="urn:microsoft.com/office/officeart/2018/2/layout/IconLabelList"/>
    <dgm:cxn modelId="{66D10D94-7D5F-4C1F-ABBE-D25D4B867CF7}" type="presParOf" srcId="{3915BC59-F683-4901-8931-73203AACCA74}" destId="{B1C4D7E7-72DE-4112-AE8D-D206C4AE6B6B}" srcOrd="2" destOrd="0" presId="urn:microsoft.com/office/officeart/2018/2/layout/IconLabelList"/>
    <dgm:cxn modelId="{20B3F3BB-CEE3-41DC-B166-CC821CCF0EDD}" type="presParOf" srcId="{57D80F09-7EB3-4A50-8199-52A3E0D8F5A4}" destId="{AB918FAC-D7F6-4EBA-8F34-92C2EE904FCC}" srcOrd="3" destOrd="0" presId="urn:microsoft.com/office/officeart/2018/2/layout/IconLabelList"/>
    <dgm:cxn modelId="{8B9EAC07-9913-4503-800B-6FB0D14A1047}" type="presParOf" srcId="{57D80F09-7EB3-4A50-8199-52A3E0D8F5A4}" destId="{CA43D865-7D67-4BBD-9647-8D3DE6C58D3E}" srcOrd="4" destOrd="0" presId="urn:microsoft.com/office/officeart/2018/2/layout/IconLabelList"/>
    <dgm:cxn modelId="{FB6CB6B4-03E7-4A1E-BAFC-BC457084626B}" type="presParOf" srcId="{CA43D865-7D67-4BBD-9647-8D3DE6C58D3E}" destId="{FD5CBF35-8922-409B-8984-6C602AFCBBF9}" srcOrd="0" destOrd="0" presId="urn:microsoft.com/office/officeart/2018/2/layout/IconLabelList"/>
    <dgm:cxn modelId="{C414A5A8-5A2D-4517-A4C4-DE990B67BC7F}" type="presParOf" srcId="{CA43D865-7D67-4BBD-9647-8D3DE6C58D3E}" destId="{4C05430F-59DD-42D3-9E74-5BBB053B2A29}" srcOrd="1" destOrd="0" presId="urn:microsoft.com/office/officeart/2018/2/layout/IconLabelList"/>
    <dgm:cxn modelId="{542CAA3B-EC8D-4069-A248-B19F46650FEC}" type="presParOf" srcId="{CA43D865-7D67-4BBD-9647-8D3DE6C58D3E}" destId="{F08C7482-7D44-49F7-B508-22A399075FD7}" srcOrd="2" destOrd="0" presId="urn:microsoft.com/office/officeart/2018/2/layout/IconLabelList"/>
    <dgm:cxn modelId="{08AB5282-0A42-445B-BEC4-846E5F45BED4}" type="presParOf" srcId="{57D80F09-7EB3-4A50-8199-52A3E0D8F5A4}" destId="{BD31D1C6-5047-4BCC-B244-0100891FBF02}" srcOrd="5" destOrd="0" presId="urn:microsoft.com/office/officeart/2018/2/layout/IconLabelList"/>
    <dgm:cxn modelId="{B32A2EF2-3EE3-422C-BDE1-1B58B881C60F}" type="presParOf" srcId="{57D80F09-7EB3-4A50-8199-52A3E0D8F5A4}" destId="{8D2730BA-E9D3-4FF8-821B-F3D889D638BD}" srcOrd="6" destOrd="0" presId="urn:microsoft.com/office/officeart/2018/2/layout/IconLabelList"/>
    <dgm:cxn modelId="{5528B50B-B8BC-4EA4-975B-12CAA0E9075D}" type="presParOf" srcId="{8D2730BA-E9D3-4FF8-821B-F3D889D638BD}" destId="{8AB85540-22F1-43B0-B698-764C7D076D70}" srcOrd="0" destOrd="0" presId="urn:microsoft.com/office/officeart/2018/2/layout/IconLabelList"/>
    <dgm:cxn modelId="{30B98CA2-A2C9-4EF9-927E-229D2F47ADE5}" type="presParOf" srcId="{8D2730BA-E9D3-4FF8-821B-F3D889D638BD}" destId="{92CEBAE3-D8C0-4B78-9A0B-68746CDC21D7}" srcOrd="1" destOrd="0" presId="urn:microsoft.com/office/officeart/2018/2/layout/IconLabelList"/>
    <dgm:cxn modelId="{C1477B97-0DC8-405A-9D45-ABDE4747C21B}" type="presParOf" srcId="{8D2730BA-E9D3-4FF8-821B-F3D889D638BD}" destId="{20C94DC4-47F7-400F-8D0E-9212FF90BE6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78221-EA71-4A3E-9166-42853EC8F9DA}"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689D304D-BAC8-4D00-BF38-1DC36E421C26}">
      <dgm:prSet/>
      <dgm:spPr/>
      <dgm:t>
        <a:bodyPr/>
        <a:lstStyle/>
        <a:p>
          <a:pPr>
            <a:lnSpc>
              <a:spcPct val="100000"/>
            </a:lnSpc>
          </a:pPr>
          <a:r>
            <a:rPr lang="en-US"/>
            <a:t>How to identify like groups of potential customers?</a:t>
          </a:r>
        </a:p>
      </dgm:t>
    </dgm:pt>
    <dgm:pt modelId="{DA83D126-2813-4F4F-9202-58CE573E2205}" type="parTrans" cxnId="{96104256-EC63-4544-8144-5CB5FAF2FACD}">
      <dgm:prSet/>
      <dgm:spPr/>
      <dgm:t>
        <a:bodyPr/>
        <a:lstStyle/>
        <a:p>
          <a:endParaRPr lang="en-US"/>
        </a:p>
      </dgm:t>
    </dgm:pt>
    <dgm:pt modelId="{4928A8DF-04D7-41E2-AD5B-3861F8E5A770}" type="sibTrans" cxnId="{96104256-EC63-4544-8144-5CB5FAF2FACD}">
      <dgm:prSet/>
      <dgm:spPr/>
      <dgm:t>
        <a:bodyPr/>
        <a:lstStyle/>
        <a:p>
          <a:endParaRPr lang="en-US"/>
        </a:p>
      </dgm:t>
    </dgm:pt>
    <dgm:pt modelId="{7F70E03F-FE7B-455D-AE7E-634A020A3CFE}">
      <dgm:prSet/>
      <dgm:spPr/>
      <dgm:t>
        <a:bodyPr/>
        <a:lstStyle/>
        <a:p>
          <a:pPr>
            <a:lnSpc>
              <a:spcPct val="100000"/>
            </a:lnSpc>
          </a:pPr>
          <a:r>
            <a:rPr lang="en-US"/>
            <a:t>How to chose the groups to target?</a:t>
          </a:r>
        </a:p>
      </dgm:t>
    </dgm:pt>
    <dgm:pt modelId="{B00B373C-E1D5-4E49-A2F3-A75A1556F3AB}" type="parTrans" cxnId="{F0CA4ACD-5FEB-4244-8F6C-F5F3A41332D2}">
      <dgm:prSet/>
      <dgm:spPr/>
      <dgm:t>
        <a:bodyPr/>
        <a:lstStyle/>
        <a:p>
          <a:endParaRPr lang="en-US"/>
        </a:p>
      </dgm:t>
    </dgm:pt>
    <dgm:pt modelId="{84059165-8AA5-4E9D-B0EF-73EE9C9E80F8}" type="sibTrans" cxnId="{F0CA4ACD-5FEB-4244-8F6C-F5F3A41332D2}">
      <dgm:prSet/>
      <dgm:spPr/>
      <dgm:t>
        <a:bodyPr/>
        <a:lstStyle/>
        <a:p>
          <a:endParaRPr lang="en-US"/>
        </a:p>
      </dgm:t>
    </dgm:pt>
    <dgm:pt modelId="{129592C9-BC05-400F-A304-5018B7785700}">
      <dgm:prSet/>
      <dgm:spPr/>
      <dgm:t>
        <a:bodyPr/>
        <a:lstStyle/>
        <a:p>
          <a:pPr>
            <a:lnSpc>
              <a:spcPct val="100000"/>
            </a:lnSpc>
          </a:pPr>
          <a:r>
            <a:rPr lang="en-US"/>
            <a:t>How to segment those groups?</a:t>
          </a:r>
        </a:p>
      </dgm:t>
    </dgm:pt>
    <dgm:pt modelId="{C2601A07-CF40-4283-8145-65FFA60A2F1A}" type="parTrans" cxnId="{BE303272-8A37-4B16-AA1B-AD454CC5B7FF}">
      <dgm:prSet/>
      <dgm:spPr/>
      <dgm:t>
        <a:bodyPr/>
        <a:lstStyle/>
        <a:p>
          <a:endParaRPr lang="en-US"/>
        </a:p>
      </dgm:t>
    </dgm:pt>
    <dgm:pt modelId="{6C758A27-7341-42B2-B519-4E557298EFDA}" type="sibTrans" cxnId="{BE303272-8A37-4B16-AA1B-AD454CC5B7FF}">
      <dgm:prSet/>
      <dgm:spPr/>
      <dgm:t>
        <a:bodyPr/>
        <a:lstStyle/>
        <a:p>
          <a:endParaRPr lang="en-US"/>
        </a:p>
      </dgm:t>
    </dgm:pt>
    <dgm:pt modelId="{AD312D95-FE02-43DD-A194-AA53B06A880C}">
      <dgm:prSet/>
      <dgm:spPr/>
      <dgm:t>
        <a:bodyPr/>
        <a:lstStyle/>
        <a:p>
          <a:pPr>
            <a:lnSpc>
              <a:spcPct val="100000"/>
            </a:lnSpc>
          </a:pPr>
          <a:r>
            <a:rPr lang="en-US"/>
            <a:t>How to position the brand in the mind of the customer?</a:t>
          </a:r>
        </a:p>
      </dgm:t>
    </dgm:pt>
    <dgm:pt modelId="{7829FF9F-05BA-4177-925C-5F768E60ABA0}" type="parTrans" cxnId="{6E32FA36-4680-4D31-AF95-4C625A688E55}">
      <dgm:prSet/>
      <dgm:spPr/>
      <dgm:t>
        <a:bodyPr/>
        <a:lstStyle/>
        <a:p>
          <a:endParaRPr lang="en-US"/>
        </a:p>
      </dgm:t>
    </dgm:pt>
    <dgm:pt modelId="{907505E1-DAFC-41F2-A3FD-4720851B4C9A}" type="sibTrans" cxnId="{6E32FA36-4680-4D31-AF95-4C625A688E55}">
      <dgm:prSet/>
      <dgm:spPr/>
      <dgm:t>
        <a:bodyPr/>
        <a:lstStyle/>
        <a:p>
          <a:endParaRPr lang="en-US"/>
        </a:p>
      </dgm:t>
    </dgm:pt>
    <dgm:pt modelId="{BED50E42-6529-4C8D-A8F5-B8F8E7A7BA45}" type="pres">
      <dgm:prSet presAssocID="{F7D78221-EA71-4A3E-9166-42853EC8F9DA}" presName="root" presStyleCnt="0">
        <dgm:presLayoutVars>
          <dgm:dir/>
          <dgm:resizeHandles val="exact"/>
        </dgm:presLayoutVars>
      </dgm:prSet>
      <dgm:spPr/>
    </dgm:pt>
    <dgm:pt modelId="{24ABCD96-3EC9-4472-A042-6F3A009B207C}" type="pres">
      <dgm:prSet presAssocID="{689D304D-BAC8-4D00-BF38-1DC36E421C26}" presName="compNode" presStyleCnt="0"/>
      <dgm:spPr/>
    </dgm:pt>
    <dgm:pt modelId="{21309A61-0B43-4791-AFEE-E60B020FF1FF}" type="pres">
      <dgm:prSet presAssocID="{689D304D-BAC8-4D00-BF38-1DC36E421C26}" presName="bgRect" presStyleLbl="bgShp" presStyleIdx="0" presStyleCnt="4"/>
      <dgm:spPr/>
    </dgm:pt>
    <dgm:pt modelId="{0D02D0A8-8B4E-41A3-8E41-8E1FA326056D}" type="pres">
      <dgm:prSet presAssocID="{689D304D-BAC8-4D00-BF38-1DC36E421C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67C2B2D7-1236-40C6-93ED-EC1C41027597}" type="pres">
      <dgm:prSet presAssocID="{689D304D-BAC8-4D00-BF38-1DC36E421C26}" presName="spaceRect" presStyleCnt="0"/>
      <dgm:spPr/>
    </dgm:pt>
    <dgm:pt modelId="{9A858356-4714-4EDF-BC77-09239F4D61F3}" type="pres">
      <dgm:prSet presAssocID="{689D304D-BAC8-4D00-BF38-1DC36E421C26}" presName="parTx" presStyleLbl="revTx" presStyleIdx="0" presStyleCnt="4">
        <dgm:presLayoutVars>
          <dgm:chMax val="0"/>
          <dgm:chPref val="0"/>
        </dgm:presLayoutVars>
      </dgm:prSet>
      <dgm:spPr/>
    </dgm:pt>
    <dgm:pt modelId="{5AE8BC96-C739-47DF-952F-245BE93A0E3C}" type="pres">
      <dgm:prSet presAssocID="{4928A8DF-04D7-41E2-AD5B-3861F8E5A770}" presName="sibTrans" presStyleCnt="0"/>
      <dgm:spPr/>
    </dgm:pt>
    <dgm:pt modelId="{C7699B04-B54D-4C42-B841-3B6EFC65B082}" type="pres">
      <dgm:prSet presAssocID="{7F70E03F-FE7B-455D-AE7E-634A020A3CFE}" presName="compNode" presStyleCnt="0"/>
      <dgm:spPr/>
    </dgm:pt>
    <dgm:pt modelId="{C71CCA5E-07F1-4C63-9F64-0E793C839E60}" type="pres">
      <dgm:prSet presAssocID="{7F70E03F-FE7B-455D-AE7E-634A020A3CFE}" presName="bgRect" presStyleLbl="bgShp" presStyleIdx="1" presStyleCnt="4"/>
      <dgm:spPr/>
    </dgm:pt>
    <dgm:pt modelId="{DE2ADED8-5464-46B2-90B5-5937A886B6D8}" type="pres">
      <dgm:prSet presAssocID="{7F70E03F-FE7B-455D-AE7E-634A020A3C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9877558F-44AE-4AF8-AE8B-4F465ACF0436}" type="pres">
      <dgm:prSet presAssocID="{7F70E03F-FE7B-455D-AE7E-634A020A3CFE}" presName="spaceRect" presStyleCnt="0"/>
      <dgm:spPr/>
    </dgm:pt>
    <dgm:pt modelId="{716BBDB8-A010-4AAF-88BC-7AEA6A3F0E23}" type="pres">
      <dgm:prSet presAssocID="{7F70E03F-FE7B-455D-AE7E-634A020A3CFE}" presName="parTx" presStyleLbl="revTx" presStyleIdx="1" presStyleCnt="4">
        <dgm:presLayoutVars>
          <dgm:chMax val="0"/>
          <dgm:chPref val="0"/>
        </dgm:presLayoutVars>
      </dgm:prSet>
      <dgm:spPr/>
    </dgm:pt>
    <dgm:pt modelId="{8524F071-650C-48E0-A0BA-0BB9AE2B87DA}" type="pres">
      <dgm:prSet presAssocID="{84059165-8AA5-4E9D-B0EF-73EE9C9E80F8}" presName="sibTrans" presStyleCnt="0"/>
      <dgm:spPr/>
    </dgm:pt>
    <dgm:pt modelId="{EEC38B78-A5C5-4AA3-89BC-55E80735E0A7}" type="pres">
      <dgm:prSet presAssocID="{129592C9-BC05-400F-A304-5018B7785700}" presName="compNode" presStyleCnt="0"/>
      <dgm:spPr/>
    </dgm:pt>
    <dgm:pt modelId="{F08D31E1-982C-43F3-B4FB-8E5950B07B13}" type="pres">
      <dgm:prSet presAssocID="{129592C9-BC05-400F-A304-5018B7785700}" presName="bgRect" presStyleLbl="bgShp" presStyleIdx="2" presStyleCnt="4"/>
      <dgm:spPr/>
    </dgm:pt>
    <dgm:pt modelId="{430511AA-7E20-4ACA-82E6-8610E3BBF117}" type="pres">
      <dgm:prSet presAssocID="{129592C9-BC05-400F-A304-5018B77857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B4B46896-EEE6-4022-A373-DCA893A0F22F}" type="pres">
      <dgm:prSet presAssocID="{129592C9-BC05-400F-A304-5018B7785700}" presName="spaceRect" presStyleCnt="0"/>
      <dgm:spPr/>
    </dgm:pt>
    <dgm:pt modelId="{A07B2DA1-7589-4EDE-8474-D066BBE1D884}" type="pres">
      <dgm:prSet presAssocID="{129592C9-BC05-400F-A304-5018B7785700}" presName="parTx" presStyleLbl="revTx" presStyleIdx="2" presStyleCnt="4">
        <dgm:presLayoutVars>
          <dgm:chMax val="0"/>
          <dgm:chPref val="0"/>
        </dgm:presLayoutVars>
      </dgm:prSet>
      <dgm:spPr/>
    </dgm:pt>
    <dgm:pt modelId="{4E6EF412-FC1E-4386-A709-F90E25C708ED}" type="pres">
      <dgm:prSet presAssocID="{6C758A27-7341-42B2-B519-4E557298EFDA}" presName="sibTrans" presStyleCnt="0"/>
      <dgm:spPr/>
    </dgm:pt>
    <dgm:pt modelId="{740B7566-DF35-456A-9623-E7AC55CE7A65}" type="pres">
      <dgm:prSet presAssocID="{AD312D95-FE02-43DD-A194-AA53B06A880C}" presName="compNode" presStyleCnt="0"/>
      <dgm:spPr/>
    </dgm:pt>
    <dgm:pt modelId="{1A745205-2964-42ED-8DEA-2D526AA8C34A}" type="pres">
      <dgm:prSet presAssocID="{AD312D95-FE02-43DD-A194-AA53B06A880C}" presName="bgRect" presStyleLbl="bgShp" presStyleIdx="3" presStyleCnt="4"/>
      <dgm:spPr/>
    </dgm:pt>
    <dgm:pt modelId="{139D43C8-7948-4877-8523-2F2DD51AD302}" type="pres">
      <dgm:prSet presAssocID="{AD312D95-FE02-43DD-A194-AA53B06A88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410CD8AF-7BF8-4729-8F78-61FC4E4CDA49}" type="pres">
      <dgm:prSet presAssocID="{AD312D95-FE02-43DD-A194-AA53B06A880C}" presName="spaceRect" presStyleCnt="0"/>
      <dgm:spPr/>
    </dgm:pt>
    <dgm:pt modelId="{49A9253B-B4CA-41F9-AE4A-0AC7EE83E38E}" type="pres">
      <dgm:prSet presAssocID="{AD312D95-FE02-43DD-A194-AA53B06A880C}" presName="parTx" presStyleLbl="revTx" presStyleIdx="3" presStyleCnt="4">
        <dgm:presLayoutVars>
          <dgm:chMax val="0"/>
          <dgm:chPref val="0"/>
        </dgm:presLayoutVars>
      </dgm:prSet>
      <dgm:spPr/>
    </dgm:pt>
  </dgm:ptLst>
  <dgm:cxnLst>
    <dgm:cxn modelId="{F6BE0F31-9C16-4CB8-B678-5CBCA4A26AD7}" type="presOf" srcId="{AD312D95-FE02-43DD-A194-AA53B06A880C}" destId="{49A9253B-B4CA-41F9-AE4A-0AC7EE83E38E}" srcOrd="0" destOrd="0" presId="urn:microsoft.com/office/officeart/2018/2/layout/IconVerticalSolidList"/>
    <dgm:cxn modelId="{6E32FA36-4680-4D31-AF95-4C625A688E55}" srcId="{F7D78221-EA71-4A3E-9166-42853EC8F9DA}" destId="{AD312D95-FE02-43DD-A194-AA53B06A880C}" srcOrd="3" destOrd="0" parTransId="{7829FF9F-05BA-4177-925C-5F768E60ABA0}" sibTransId="{907505E1-DAFC-41F2-A3FD-4720851B4C9A}"/>
    <dgm:cxn modelId="{63EFED4B-22C8-48B3-8E0A-81584F98D2D0}" type="presOf" srcId="{F7D78221-EA71-4A3E-9166-42853EC8F9DA}" destId="{BED50E42-6529-4C8D-A8F5-B8F8E7A7BA45}" srcOrd="0" destOrd="0" presId="urn:microsoft.com/office/officeart/2018/2/layout/IconVerticalSolidList"/>
    <dgm:cxn modelId="{BE303272-8A37-4B16-AA1B-AD454CC5B7FF}" srcId="{F7D78221-EA71-4A3E-9166-42853EC8F9DA}" destId="{129592C9-BC05-400F-A304-5018B7785700}" srcOrd="2" destOrd="0" parTransId="{C2601A07-CF40-4283-8145-65FFA60A2F1A}" sibTransId="{6C758A27-7341-42B2-B519-4E557298EFDA}"/>
    <dgm:cxn modelId="{96104256-EC63-4544-8144-5CB5FAF2FACD}" srcId="{F7D78221-EA71-4A3E-9166-42853EC8F9DA}" destId="{689D304D-BAC8-4D00-BF38-1DC36E421C26}" srcOrd="0" destOrd="0" parTransId="{DA83D126-2813-4F4F-9202-58CE573E2205}" sibTransId="{4928A8DF-04D7-41E2-AD5B-3861F8E5A770}"/>
    <dgm:cxn modelId="{BE6FB583-1106-460D-9BC6-DE4B40B1A91E}" type="presOf" srcId="{7F70E03F-FE7B-455D-AE7E-634A020A3CFE}" destId="{716BBDB8-A010-4AAF-88BC-7AEA6A3F0E23}" srcOrd="0" destOrd="0" presId="urn:microsoft.com/office/officeart/2018/2/layout/IconVerticalSolidList"/>
    <dgm:cxn modelId="{F0CA4ACD-5FEB-4244-8F6C-F5F3A41332D2}" srcId="{F7D78221-EA71-4A3E-9166-42853EC8F9DA}" destId="{7F70E03F-FE7B-455D-AE7E-634A020A3CFE}" srcOrd="1" destOrd="0" parTransId="{B00B373C-E1D5-4E49-A2F3-A75A1556F3AB}" sibTransId="{84059165-8AA5-4E9D-B0EF-73EE9C9E80F8}"/>
    <dgm:cxn modelId="{60DDA9D8-C7CF-4BF1-B422-FB1F9C8CE2AD}" type="presOf" srcId="{689D304D-BAC8-4D00-BF38-1DC36E421C26}" destId="{9A858356-4714-4EDF-BC77-09239F4D61F3}" srcOrd="0" destOrd="0" presId="urn:microsoft.com/office/officeart/2018/2/layout/IconVerticalSolidList"/>
    <dgm:cxn modelId="{E05762E6-D7ED-4751-B026-695428CF38ED}" type="presOf" srcId="{129592C9-BC05-400F-A304-5018B7785700}" destId="{A07B2DA1-7589-4EDE-8474-D066BBE1D884}" srcOrd="0" destOrd="0" presId="urn:microsoft.com/office/officeart/2018/2/layout/IconVerticalSolidList"/>
    <dgm:cxn modelId="{557FAC6E-81D3-4AD9-81E1-8476975C75B6}" type="presParOf" srcId="{BED50E42-6529-4C8D-A8F5-B8F8E7A7BA45}" destId="{24ABCD96-3EC9-4472-A042-6F3A009B207C}" srcOrd="0" destOrd="0" presId="urn:microsoft.com/office/officeart/2018/2/layout/IconVerticalSolidList"/>
    <dgm:cxn modelId="{25650BAA-A63F-46DD-9C0B-A8CE9486B397}" type="presParOf" srcId="{24ABCD96-3EC9-4472-A042-6F3A009B207C}" destId="{21309A61-0B43-4791-AFEE-E60B020FF1FF}" srcOrd="0" destOrd="0" presId="urn:microsoft.com/office/officeart/2018/2/layout/IconVerticalSolidList"/>
    <dgm:cxn modelId="{3219EC29-7893-4447-9EA0-10E0F611618C}" type="presParOf" srcId="{24ABCD96-3EC9-4472-A042-6F3A009B207C}" destId="{0D02D0A8-8B4E-41A3-8E41-8E1FA326056D}" srcOrd="1" destOrd="0" presId="urn:microsoft.com/office/officeart/2018/2/layout/IconVerticalSolidList"/>
    <dgm:cxn modelId="{9704E921-0B03-4DD3-B929-A2AD6B53A05B}" type="presParOf" srcId="{24ABCD96-3EC9-4472-A042-6F3A009B207C}" destId="{67C2B2D7-1236-40C6-93ED-EC1C41027597}" srcOrd="2" destOrd="0" presId="urn:microsoft.com/office/officeart/2018/2/layout/IconVerticalSolidList"/>
    <dgm:cxn modelId="{31D8B659-8630-4B5D-925F-518C443C0E9E}" type="presParOf" srcId="{24ABCD96-3EC9-4472-A042-6F3A009B207C}" destId="{9A858356-4714-4EDF-BC77-09239F4D61F3}" srcOrd="3" destOrd="0" presId="urn:microsoft.com/office/officeart/2018/2/layout/IconVerticalSolidList"/>
    <dgm:cxn modelId="{9A2136FD-A3EC-4551-9FF1-67BDF1432F24}" type="presParOf" srcId="{BED50E42-6529-4C8D-A8F5-B8F8E7A7BA45}" destId="{5AE8BC96-C739-47DF-952F-245BE93A0E3C}" srcOrd="1" destOrd="0" presId="urn:microsoft.com/office/officeart/2018/2/layout/IconVerticalSolidList"/>
    <dgm:cxn modelId="{D8379F2E-46AA-443B-9D61-2911367DFB54}" type="presParOf" srcId="{BED50E42-6529-4C8D-A8F5-B8F8E7A7BA45}" destId="{C7699B04-B54D-4C42-B841-3B6EFC65B082}" srcOrd="2" destOrd="0" presId="urn:microsoft.com/office/officeart/2018/2/layout/IconVerticalSolidList"/>
    <dgm:cxn modelId="{0424B931-4E4E-4EC8-82FA-A4ACEB949F16}" type="presParOf" srcId="{C7699B04-B54D-4C42-B841-3B6EFC65B082}" destId="{C71CCA5E-07F1-4C63-9F64-0E793C839E60}" srcOrd="0" destOrd="0" presId="urn:microsoft.com/office/officeart/2018/2/layout/IconVerticalSolidList"/>
    <dgm:cxn modelId="{4715B4AA-D001-4FDB-9660-3278FDA4AA24}" type="presParOf" srcId="{C7699B04-B54D-4C42-B841-3B6EFC65B082}" destId="{DE2ADED8-5464-46B2-90B5-5937A886B6D8}" srcOrd="1" destOrd="0" presId="urn:microsoft.com/office/officeart/2018/2/layout/IconVerticalSolidList"/>
    <dgm:cxn modelId="{F94EFDAD-A151-4FDD-A5A0-A51C6B1E4D9D}" type="presParOf" srcId="{C7699B04-B54D-4C42-B841-3B6EFC65B082}" destId="{9877558F-44AE-4AF8-AE8B-4F465ACF0436}" srcOrd="2" destOrd="0" presId="urn:microsoft.com/office/officeart/2018/2/layout/IconVerticalSolidList"/>
    <dgm:cxn modelId="{07DFD728-8038-4791-A035-173DE0282AD9}" type="presParOf" srcId="{C7699B04-B54D-4C42-B841-3B6EFC65B082}" destId="{716BBDB8-A010-4AAF-88BC-7AEA6A3F0E23}" srcOrd="3" destOrd="0" presId="urn:microsoft.com/office/officeart/2018/2/layout/IconVerticalSolidList"/>
    <dgm:cxn modelId="{FBBA18A6-2FBD-4E67-B2E8-BD29D2BA4C75}" type="presParOf" srcId="{BED50E42-6529-4C8D-A8F5-B8F8E7A7BA45}" destId="{8524F071-650C-48E0-A0BA-0BB9AE2B87DA}" srcOrd="3" destOrd="0" presId="urn:microsoft.com/office/officeart/2018/2/layout/IconVerticalSolidList"/>
    <dgm:cxn modelId="{45946074-F60F-4C4F-822A-F3C65FAE1AD9}" type="presParOf" srcId="{BED50E42-6529-4C8D-A8F5-B8F8E7A7BA45}" destId="{EEC38B78-A5C5-4AA3-89BC-55E80735E0A7}" srcOrd="4" destOrd="0" presId="urn:microsoft.com/office/officeart/2018/2/layout/IconVerticalSolidList"/>
    <dgm:cxn modelId="{484BB410-CBF0-450F-AC8D-06BC55180FA5}" type="presParOf" srcId="{EEC38B78-A5C5-4AA3-89BC-55E80735E0A7}" destId="{F08D31E1-982C-43F3-B4FB-8E5950B07B13}" srcOrd="0" destOrd="0" presId="urn:microsoft.com/office/officeart/2018/2/layout/IconVerticalSolidList"/>
    <dgm:cxn modelId="{DFAFAB34-23F1-4BF7-92F5-2AE322E7E277}" type="presParOf" srcId="{EEC38B78-A5C5-4AA3-89BC-55E80735E0A7}" destId="{430511AA-7E20-4ACA-82E6-8610E3BBF117}" srcOrd="1" destOrd="0" presId="urn:microsoft.com/office/officeart/2018/2/layout/IconVerticalSolidList"/>
    <dgm:cxn modelId="{32E7E629-67CF-4918-8C9E-75398005C06F}" type="presParOf" srcId="{EEC38B78-A5C5-4AA3-89BC-55E80735E0A7}" destId="{B4B46896-EEE6-4022-A373-DCA893A0F22F}" srcOrd="2" destOrd="0" presId="urn:microsoft.com/office/officeart/2018/2/layout/IconVerticalSolidList"/>
    <dgm:cxn modelId="{BE6F572A-7FF3-4E36-86EF-FC09FAB91D57}" type="presParOf" srcId="{EEC38B78-A5C5-4AA3-89BC-55E80735E0A7}" destId="{A07B2DA1-7589-4EDE-8474-D066BBE1D884}" srcOrd="3" destOrd="0" presId="urn:microsoft.com/office/officeart/2018/2/layout/IconVerticalSolidList"/>
    <dgm:cxn modelId="{F844DA55-16FF-4BE8-8A4F-1D1FE61BE2CE}" type="presParOf" srcId="{BED50E42-6529-4C8D-A8F5-B8F8E7A7BA45}" destId="{4E6EF412-FC1E-4386-A709-F90E25C708ED}" srcOrd="5" destOrd="0" presId="urn:microsoft.com/office/officeart/2018/2/layout/IconVerticalSolidList"/>
    <dgm:cxn modelId="{ECB4A5A1-2BC6-46F1-8688-0D16A30E5038}" type="presParOf" srcId="{BED50E42-6529-4C8D-A8F5-B8F8E7A7BA45}" destId="{740B7566-DF35-456A-9623-E7AC55CE7A65}" srcOrd="6" destOrd="0" presId="urn:microsoft.com/office/officeart/2018/2/layout/IconVerticalSolidList"/>
    <dgm:cxn modelId="{3162F0F5-4E84-4818-942E-41749C81537D}" type="presParOf" srcId="{740B7566-DF35-456A-9623-E7AC55CE7A65}" destId="{1A745205-2964-42ED-8DEA-2D526AA8C34A}" srcOrd="0" destOrd="0" presId="urn:microsoft.com/office/officeart/2018/2/layout/IconVerticalSolidList"/>
    <dgm:cxn modelId="{77F156F1-CF22-4B3A-B2D0-C7E3BE45A5C0}" type="presParOf" srcId="{740B7566-DF35-456A-9623-E7AC55CE7A65}" destId="{139D43C8-7948-4877-8523-2F2DD51AD302}" srcOrd="1" destOrd="0" presId="urn:microsoft.com/office/officeart/2018/2/layout/IconVerticalSolidList"/>
    <dgm:cxn modelId="{71468314-98DF-4391-88E8-70D3572CD868}" type="presParOf" srcId="{740B7566-DF35-456A-9623-E7AC55CE7A65}" destId="{410CD8AF-7BF8-4729-8F78-61FC4E4CDA49}" srcOrd="2" destOrd="0" presId="urn:microsoft.com/office/officeart/2018/2/layout/IconVerticalSolidList"/>
    <dgm:cxn modelId="{529C7FC5-AA78-4773-8815-FD3463A72D87}" type="presParOf" srcId="{740B7566-DF35-456A-9623-E7AC55CE7A65}" destId="{49A9253B-B4CA-41F9-AE4A-0AC7EE83E3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B9F00-A5A7-4608-BE0F-354A3290BBD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506D2FE-F7BF-4989-B936-5A707329CFF7}">
      <dgm:prSet/>
      <dgm:spPr/>
      <dgm:t>
        <a:bodyPr/>
        <a:lstStyle/>
        <a:p>
          <a:pPr>
            <a:defRPr cap="all"/>
          </a:pPr>
          <a:r>
            <a:rPr lang="en-US"/>
            <a:t>The process of evaluating segments and focusing marketing efforts on a country, region, or group of people that has significant potential to respond</a:t>
          </a:r>
        </a:p>
      </dgm:t>
    </dgm:pt>
    <dgm:pt modelId="{015F2FEE-9C85-4FA6-83B8-99B234D5B881}" type="parTrans" cxnId="{A03FA5C1-A338-4A14-B3B9-04B7906516B9}">
      <dgm:prSet/>
      <dgm:spPr/>
      <dgm:t>
        <a:bodyPr/>
        <a:lstStyle/>
        <a:p>
          <a:endParaRPr lang="en-US"/>
        </a:p>
      </dgm:t>
    </dgm:pt>
    <dgm:pt modelId="{10BF1C2D-0295-434D-B6B4-74343D13F309}" type="sibTrans" cxnId="{A03FA5C1-A338-4A14-B3B9-04B7906516B9}">
      <dgm:prSet/>
      <dgm:spPr/>
      <dgm:t>
        <a:bodyPr/>
        <a:lstStyle/>
        <a:p>
          <a:endParaRPr lang="en-US"/>
        </a:p>
      </dgm:t>
    </dgm:pt>
    <dgm:pt modelId="{BD0BADC2-35C5-4AB8-AB69-FC112503BC1D}">
      <dgm:prSet/>
      <dgm:spPr/>
      <dgm:t>
        <a:bodyPr/>
        <a:lstStyle/>
        <a:p>
          <a:pPr>
            <a:defRPr cap="all"/>
          </a:pPr>
          <a:r>
            <a:rPr lang="en-US"/>
            <a:t>Focus on the segments that can be reached most effectively, efficiently, and profitably</a:t>
          </a:r>
        </a:p>
      </dgm:t>
    </dgm:pt>
    <dgm:pt modelId="{C1E7C83A-05B3-4853-91E2-C3E99946392D}" type="parTrans" cxnId="{E13D9EA8-ABE2-4EC4-811E-FF3F62422801}">
      <dgm:prSet/>
      <dgm:spPr/>
      <dgm:t>
        <a:bodyPr/>
        <a:lstStyle/>
        <a:p>
          <a:endParaRPr lang="en-US"/>
        </a:p>
      </dgm:t>
    </dgm:pt>
    <dgm:pt modelId="{36FE6D44-E2AD-4359-B10C-13B297437DBB}" type="sibTrans" cxnId="{E13D9EA8-ABE2-4EC4-811E-FF3F62422801}">
      <dgm:prSet/>
      <dgm:spPr/>
      <dgm:t>
        <a:bodyPr/>
        <a:lstStyle/>
        <a:p>
          <a:endParaRPr lang="en-US"/>
        </a:p>
      </dgm:t>
    </dgm:pt>
    <dgm:pt modelId="{55FAFAAA-0C36-4488-A1E1-09F987616A44}" type="pres">
      <dgm:prSet presAssocID="{B1CB9F00-A5A7-4608-BE0F-354A3290BBDD}" presName="root" presStyleCnt="0">
        <dgm:presLayoutVars>
          <dgm:dir/>
          <dgm:resizeHandles val="exact"/>
        </dgm:presLayoutVars>
      </dgm:prSet>
      <dgm:spPr/>
    </dgm:pt>
    <dgm:pt modelId="{45F3F0D7-5CBB-48EA-A6FA-6997514ACC78}" type="pres">
      <dgm:prSet presAssocID="{D506D2FE-F7BF-4989-B936-5A707329CFF7}" presName="compNode" presStyleCnt="0"/>
      <dgm:spPr/>
    </dgm:pt>
    <dgm:pt modelId="{9A8ED604-1A51-4DD3-828D-116D875E4817}" type="pres">
      <dgm:prSet presAssocID="{D506D2FE-F7BF-4989-B936-5A707329CFF7}" presName="iconBgRect" presStyleLbl="bgShp" presStyleIdx="0" presStyleCnt="2"/>
      <dgm:spPr/>
    </dgm:pt>
    <dgm:pt modelId="{0C4C88BE-19D9-47B8-8CE6-1206F3B57FDC}" type="pres">
      <dgm:prSet presAssocID="{D506D2FE-F7BF-4989-B936-5A707329CF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AC45ADE8-0CAD-43A8-8A40-69789EDA046E}" type="pres">
      <dgm:prSet presAssocID="{D506D2FE-F7BF-4989-B936-5A707329CFF7}" presName="spaceRect" presStyleCnt="0"/>
      <dgm:spPr/>
    </dgm:pt>
    <dgm:pt modelId="{6495140A-CD5B-4F98-9FF1-30C5491BB29C}" type="pres">
      <dgm:prSet presAssocID="{D506D2FE-F7BF-4989-B936-5A707329CFF7}" presName="textRect" presStyleLbl="revTx" presStyleIdx="0" presStyleCnt="2">
        <dgm:presLayoutVars>
          <dgm:chMax val="1"/>
          <dgm:chPref val="1"/>
        </dgm:presLayoutVars>
      </dgm:prSet>
      <dgm:spPr/>
    </dgm:pt>
    <dgm:pt modelId="{AAEEA122-04F4-47CA-92E7-4757A63AA38F}" type="pres">
      <dgm:prSet presAssocID="{10BF1C2D-0295-434D-B6B4-74343D13F309}" presName="sibTrans" presStyleCnt="0"/>
      <dgm:spPr/>
    </dgm:pt>
    <dgm:pt modelId="{FCBCCDF2-FE82-45EE-B28A-26F278D18316}" type="pres">
      <dgm:prSet presAssocID="{BD0BADC2-35C5-4AB8-AB69-FC112503BC1D}" presName="compNode" presStyleCnt="0"/>
      <dgm:spPr/>
    </dgm:pt>
    <dgm:pt modelId="{E9EEE063-3D97-4667-8CEB-F300A8511C7C}" type="pres">
      <dgm:prSet presAssocID="{BD0BADC2-35C5-4AB8-AB69-FC112503BC1D}" presName="iconBgRect" presStyleLbl="bgShp" presStyleIdx="1" presStyleCnt="2"/>
      <dgm:spPr/>
    </dgm:pt>
    <dgm:pt modelId="{626D9D1A-9422-40A7-B5EC-0FA0CAD6A108}" type="pres">
      <dgm:prSet presAssocID="{BD0BADC2-35C5-4AB8-AB69-FC112503BC1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296F50B8-6923-4D83-8AA0-65569AB75063}" type="pres">
      <dgm:prSet presAssocID="{BD0BADC2-35C5-4AB8-AB69-FC112503BC1D}" presName="spaceRect" presStyleCnt="0"/>
      <dgm:spPr/>
    </dgm:pt>
    <dgm:pt modelId="{101DEC58-9F1D-455D-836E-C865870F26C3}" type="pres">
      <dgm:prSet presAssocID="{BD0BADC2-35C5-4AB8-AB69-FC112503BC1D}" presName="textRect" presStyleLbl="revTx" presStyleIdx="1" presStyleCnt="2">
        <dgm:presLayoutVars>
          <dgm:chMax val="1"/>
          <dgm:chPref val="1"/>
        </dgm:presLayoutVars>
      </dgm:prSet>
      <dgm:spPr/>
    </dgm:pt>
  </dgm:ptLst>
  <dgm:cxnLst>
    <dgm:cxn modelId="{93DC478B-3025-4016-96A9-8CC5BFA1250F}" type="presOf" srcId="{D506D2FE-F7BF-4989-B936-5A707329CFF7}" destId="{6495140A-CD5B-4F98-9FF1-30C5491BB29C}" srcOrd="0" destOrd="0" presId="urn:microsoft.com/office/officeart/2018/5/layout/IconCircleLabelList"/>
    <dgm:cxn modelId="{E13D9EA8-ABE2-4EC4-811E-FF3F62422801}" srcId="{B1CB9F00-A5A7-4608-BE0F-354A3290BBDD}" destId="{BD0BADC2-35C5-4AB8-AB69-FC112503BC1D}" srcOrd="1" destOrd="0" parTransId="{C1E7C83A-05B3-4853-91E2-C3E99946392D}" sibTransId="{36FE6D44-E2AD-4359-B10C-13B297437DBB}"/>
    <dgm:cxn modelId="{A03FA5C1-A338-4A14-B3B9-04B7906516B9}" srcId="{B1CB9F00-A5A7-4608-BE0F-354A3290BBDD}" destId="{D506D2FE-F7BF-4989-B936-5A707329CFF7}" srcOrd="0" destOrd="0" parTransId="{015F2FEE-9C85-4FA6-83B8-99B234D5B881}" sibTransId="{10BF1C2D-0295-434D-B6B4-74343D13F309}"/>
    <dgm:cxn modelId="{70B395EB-D1AD-4A04-9E45-43D3A2907540}" type="presOf" srcId="{BD0BADC2-35C5-4AB8-AB69-FC112503BC1D}" destId="{101DEC58-9F1D-455D-836E-C865870F26C3}" srcOrd="0" destOrd="0" presId="urn:microsoft.com/office/officeart/2018/5/layout/IconCircleLabelList"/>
    <dgm:cxn modelId="{D308EEF3-61A3-45F8-AD73-379C0FFE52D1}" type="presOf" srcId="{B1CB9F00-A5A7-4608-BE0F-354A3290BBDD}" destId="{55FAFAAA-0C36-4488-A1E1-09F987616A44}" srcOrd="0" destOrd="0" presId="urn:microsoft.com/office/officeart/2018/5/layout/IconCircleLabelList"/>
    <dgm:cxn modelId="{5E67BD70-D894-402C-8FD2-F795FABB3D20}" type="presParOf" srcId="{55FAFAAA-0C36-4488-A1E1-09F987616A44}" destId="{45F3F0D7-5CBB-48EA-A6FA-6997514ACC78}" srcOrd="0" destOrd="0" presId="urn:microsoft.com/office/officeart/2018/5/layout/IconCircleLabelList"/>
    <dgm:cxn modelId="{AF449888-95D9-4B59-8DDE-C4C0391635B3}" type="presParOf" srcId="{45F3F0D7-5CBB-48EA-A6FA-6997514ACC78}" destId="{9A8ED604-1A51-4DD3-828D-116D875E4817}" srcOrd="0" destOrd="0" presId="urn:microsoft.com/office/officeart/2018/5/layout/IconCircleLabelList"/>
    <dgm:cxn modelId="{8D768BF7-3BBD-47FB-A41B-09CB310FD085}" type="presParOf" srcId="{45F3F0D7-5CBB-48EA-A6FA-6997514ACC78}" destId="{0C4C88BE-19D9-47B8-8CE6-1206F3B57FDC}" srcOrd="1" destOrd="0" presId="urn:microsoft.com/office/officeart/2018/5/layout/IconCircleLabelList"/>
    <dgm:cxn modelId="{92F98F67-BF10-40EC-A6A5-2AB673006C12}" type="presParOf" srcId="{45F3F0D7-5CBB-48EA-A6FA-6997514ACC78}" destId="{AC45ADE8-0CAD-43A8-8A40-69789EDA046E}" srcOrd="2" destOrd="0" presId="urn:microsoft.com/office/officeart/2018/5/layout/IconCircleLabelList"/>
    <dgm:cxn modelId="{F421FFDE-3390-4685-BA69-0EB0215DD7EA}" type="presParOf" srcId="{45F3F0D7-5CBB-48EA-A6FA-6997514ACC78}" destId="{6495140A-CD5B-4F98-9FF1-30C5491BB29C}" srcOrd="3" destOrd="0" presId="urn:microsoft.com/office/officeart/2018/5/layout/IconCircleLabelList"/>
    <dgm:cxn modelId="{395DED7D-D15A-4773-A83B-135E87160B1A}" type="presParOf" srcId="{55FAFAAA-0C36-4488-A1E1-09F987616A44}" destId="{AAEEA122-04F4-47CA-92E7-4757A63AA38F}" srcOrd="1" destOrd="0" presId="urn:microsoft.com/office/officeart/2018/5/layout/IconCircleLabelList"/>
    <dgm:cxn modelId="{7557FD83-4402-42FB-9782-C9BBCEB9D6C3}" type="presParOf" srcId="{55FAFAAA-0C36-4488-A1E1-09F987616A44}" destId="{FCBCCDF2-FE82-45EE-B28A-26F278D18316}" srcOrd="2" destOrd="0" presId="urn:microsoft.com/office/officeart/2018/5/layout/IconCircleLabelList"/>
    <dgm:cxn modelId="{311EE3AE-3148-4684-B31B-7808194A13F0}" type="presParOf" srcId="{FCBCCDF2-FE82-45EE-B28A-26F278D18316}" destId="{E9EEE063-3D97-4667-8CEB-F300A8511C7C}" srcOrd="0" destOrd="0" presId="urn:microsoft.com/office/officeart/2018/5/layout/IconCircleLabelList"/>
    <dgm:cxn modelId="{E354F37F-9EDD-4631-9275-4FC29E57A0F2}" type="presParOf" srcId="{FCBCCDF2-FE82-45EE-B28A-26F278D18316}" destId="{626D9D1A-9422-40A7-B5EC-0FA0CAD6A108}" srcOrd="1" destOrd="0" presId="urn:microsoft.com/office/officeart/2018/5/layout/IconCircleLabelList"/>
    <dgm:cxn modelId="{4EE82D27-B190-4555-AD86-B1A97405430E}" type="presParOf" srcId="{FCBCCDF2-FE82-45EE-B28A-26F278D18316}" destId="{296F50B8-6923-4D83-8AA0-65569AB75063}" srcOrd="2" destOrd="0" presId="urn:microsoft.com/office/officeart/2018/5/layout/IconCircleLabelList"/>
    <dgm:cxn modelId="{3338949B-D006-4603-8F5B-43F5464DF991}" type="presParOf" srcId="{FCBCCDF2-FE82-45EE-B28A-26F278D18316}" destId="{101DEC58-9F1D-455D-836E-C865870F26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7AD3A6-A014-47CD-9349-EADC97FF478C}"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D8EC239-4A57-4E84-8D66-09E01778380B}">
      <dgm:prSet/>
      <dgm:spPr/>
      <dgm:t>
        <a:bodyPr/>
        <a:lstStyle/>
        <a:p>
          <a:r>
            <a:rPr lang="en-US"/>
            <a:t>A widening age gap exists between the older populations in the West and the large working-age populations in developing countries</a:t>
          </a:r>
        </a:p>
      </dgm:t>
    </dgm:pt>
    <dgm:pt modelId="{CEE2DC01-A469-44C4-8E19-9BA4B7BDF728}" type="parTrans" cxnId="{CE655799-4229-4A4A-9750-27612A6A951E}">
      <dgm:prSet/>
      <dgm:spPr/>
      <dgm:t>
        <a:bodyPr/>
        <a:lstStyle/>
        <a:p>
          <a:endParaRPr lang="en-US"/>
        </a:p>
      </dgm:t>
    </dgm:pt>
    <dgm:pt modelId="{E443B249-4886-4550-9A65-F0823A7976F2}" type="sibTrans" cxnId="{CE655799-4229-4A4A-9750-27612A6A951E}">
      <dgm:prSet/>
      <dgm:spPr/>
      <dgm:t>
        <a:bodyPr/>
        <a:lstStyle/>
        <a:p>
          <a:endParaRPr lang="en-US"/>
        </a:p>
      </dgm:t>
    </dgm:pt>
    <dgm:pt modelId="{04326871-336E-45B8-974B-8E5347B1CCEA}">
      <dgm:prSet/>
      <dgm:spPr/>
      <dgm:t>
        <a:bodyPr/>
        <a:lstStyle/>
        <a:p>
          <a:r>
            <a:rPr lang="en-US"/>
            <a:t>“Stage-of-life” issues (e.g. health, child-bearing, etc.)</a:t>
          </a:r>
        </a:p>
      </dgm:t>
    </dgm:pt>
    <dgm:pt modelId="{01C03BB4-727D-44B3-8545-1014F0F0A767}" type="parTrans" cxnId="{F85A70D1-525B-4318-8CA9-D985FEFD6B50}">
      <dgm:prSet/>
      <dgm:spPr/>
      <dgm:t>
        <a:bodyPr/>
        <a:lstStyle/>
        <a:p>
          <a:endParaRPr lang="en-US"/>
        </a:p>
      </dgm:t>
    </dgm:pt>
    <dgm:pt modelId="{044E6CBA-6771-4D89-82E1-E367277F2817}" type="sibTrans" cxnId="{F85A70D1-525B-4318-8CA9-D985FEFD6B50}">
      <dgm:prSet/>
      <dgm:spPr/>
      <dgm:t>
        <a:bodyPr/>
        <a:lstStyle/>
        <a:p>
          <a:endParaRPr lang="en-US"/>
        </a:p>
      </dgm:t>
    </dgm:pt>
    <dgm:pt modelId="{1E3D1ED1-2232-451D-9784-B2D0FF5B0FC3}">
      <dgm:prSet/>
      <dgm:spPr/>
      <dgm:t>
        <a:bodyPr/>
        <a:lstStyle/>
        <a:p>
          <a:r>
            <a:rPr lang="en-US"/>
            <a:t>Risk perspective</a:t>
          </a:r>
        </a:p>
      </dgm:t>
    </dgm:pt>
    <dgm:pt modelId="{DBAE292B-10CB-4732-B640-316FFEEA8435}" type="parTrans" cxnId="{AA42805E-4647-4012-9255-597CDF91C809}">
      <dgm:prSet/>
      <dgm:spPr/>
      <dgm:t>
        <a:bodyPr/>
        <a:lstStyle/>
        <a:p>
          <a:endParaRPr lang="en-US"/>
        </a:p>
      </dgm:t>
    </dgm:pt>
    <dgm:pt modelId="{D19F2BC6-70B8-4702-A4EA-9DB143DAF043}" type="sibTrans" cxnId="{AA42805E-4647-4012-9255-597CDF91C809}">
      <dgm:prSet/>
      <dgm:spPr/>
      <dgm:t>
        <a:bodyPr/>
        <a:lstStyle/>
        <a:p>
          <a:endParaRPr lang="en-US"/>
        </a:p>
      </dgm:t>
    </dgm:pt>
    <dgm:pt modelId="{2CE7581F-A240-4C6E-BE1F-E31BCEDC10B1}">
      <dgm:prSet/>
      <dgm:spPr/>
      <dgm:t>
        <a:bodyPr/>
        <a:lstStyle/>
        <a:p>
          <a:r>
            <a:rPr lang="en-US"/>
            <a:t>Shopping habits – e.g. mediums, effort, loyalty, etc.</a:t>
          </a:r>
        </a:p>
      </dgm:t>
    </dgm:pt>
    <dgm:pt modelId="{52FA170C-4533-4D07-AEBD-688D34B9902B}" type="parTrans" cxnId="{3CCDED8F-466F-4D97-902F-9BE5F714E28F}">
      <dgm:prSet/>
      <dgm:spPr/>
      <dgm:t>
        <a:bodyPr/>
        <a:lstStyle/>
        <a:p>
          <a:endParaRPr lang="en-US"/>
        </a:p>
      </dgm:t>
    </dgm:pt>
    <dgm:pt modelId="{AA8D56DB-4230-4556-811B-2C961BEDE35D}" type="sibTrans" cxnId="{3CCDED8F-466F-4D97-902F-9BE5F714E28F}">
      <dgm:prSet/>
      <dgm:spPr/>
      <dgm:t>
        <a:bodyPr/>
        <a:lstStyle/>
        <a:p>
          <a:endParaRPr lang="en-US"/>
        </a:p>
      </dgm:t>
    </dgm:pt>
    <dgm:pt modelId="{902DF14B-DDBB-40C0-97F3-CE34FDF490D8}" type="pres">
      <dgm:prSet presAssocID="{177AD3A6-A014-47CD-9349-EADC97FF478C}" presName="root" presStyleCnt="0">
        <dgm:presLayoutVars>
          <dgm:dir/>
          <dgm:resizeHandles val="exact"/>
        </dgm:presLayoutVars>
      </dgm:prSet>
      <dgm:spPr/>
    </dgm:pt>
    <dgm:pt modelId="{68E30FDB-560E-4523-A5D9-9B6107247117}" type="pres">
      <dgm:prSet presAssocID="{177AD3A6-A014-47CD-9349-EADC97FF478C}" presName="container" presStyleCnt="0">
        <dgm:presLayoutVars>
          <dgm:dir/>
          <dgm:resizeHandles val="exact"/>
        </dgm:presLayoutVars>
      </dgm:prSet>
      <dgm:spPr/>
    </dgm:pt>
    <dgm:pt modelId="{48F95004-B13B-4767-AA25-B0BACA0FDF27}" type="pres">
      <dgm:prSet presAssocID="{FD8EC239-4A57-4E84-8D66-09E01778380B}" presName="compNode" presStyleCnt="0"/>
      <dgm:spPr/>
    </dgm:pt>
    <dgm:pt modelId="{A9AFDA6C-0F6E-43CA-AC14-56833C246049}" type="pres">
      <dgm:prSet presAssocID="{FD8EC239-4A57-4E84-8D66-09E01778380B}" presName="iconBgRect" presStyleLbl="bgShp" presStyleIdx="0" presStyleCnt="4"/>
      <dgm:spPr/>
    </dgm:pt>
    <dgm:pt modelId="{FD1DD2DF-5718-4D15-AACE-6D835FED8DE6}" type="pres">
      <dgm:prSet presAssocID="{FD8EC239-4A57-4E84-8D66-09E0177838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Cane"/>
        </a:ext>
      </dgm:extLst>
    </dgm:pt>
    <dgm:pt modelId="{8FD01182-D792-49C2-8FD9-90277F59DADF}" type="pres">
      <dgm:prSet presAssocID="{FD8EC239-4A57-4E84-8D66-09E01778380B}" presName="spaceRect" presStyleCnt="0"/>
      <dgm:spPr/>
    </dgm:pt>
    <dgm:pt modelId="{18ADA711-6ADC-46A8-99F4-AF9E2BF4A063}" type="pres">
      <dgm:prSet presAssocID="{FD8EC239-4A57-4E84-8D66-09E01778380B}" presName="textRect" presStyleLbl="revTx" presStyleIdx="0" presStyleCnt="4">
        <dgm:presLayoutVars>
          <dgm:chMax val="1"/>
          <dgm:chPref val="1"/>
        </dgm:presLayoutVars>
      </dgm:prSet>
      <dgm:spPr/>
    </dgm:pt>
    <dgm:pt modelId="{EA1FC55C-6FF1-4FB4-BDAB-48D58E0DCCCF}" type="pres">
      <dgm:prSet presAssocID="{E443B249-4886-4550-9A65-F0823A7976F2}" presName="sibTrans" presStyleLbl="sibTrans2D1" presStyleIdx="0" presStyleCnt="0"/>
      <dgm:spPr/>
    </dgm:pt>
    <dgm:pt modelId="{EA6E22E7-5263-4C68-9A0A-0DF566CCAB69}" type="pres">
      <dgm:prSet presAssocID="{04326871-336E-45B8-974B-8E5347B1CCEA}" presName="compNode" presStyleCnt="0"/>
      <dgm:spPr/>
    </dgm:pt>
    <dgm:pt modelId="{37A97E07-61A6-4F8C-A9B8-8926A563C96B}" type="pres">
      <dgm:prSet presAssocID="{04326871-336E-45B8-974B-8E5347B1CCEA}" presName="iconBgRect" presStyleLbl="bgShp" presStyleIdx="1" presStyleCnt="4"/>
      <dgm:spPr/>
    </dgm:pt>
    <dgm:pt modelId="{05AD5342-5CFF-4BF0-8A27-8CC5851AFA1C}" type="pres">
      <dgm:prSet presAssocID="{04326871-336E-45B8-974B-8E5347B1CC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E03F1EDE-1D2D-4E90-B0D8-F85E78261842}" type="pres">
      <dgm:prSet presAssocID="{04326871-336E-45B8-974B-8E5347B1CCEA}" presName="spaceRect" presStyleCnt="0"/>
      <dgm:spPr/>
    </dgm:pt>
    <dgm:pt modelId="{69746379-DEC7-4DD6-A5BC-29E3813D60A0}" type="pres">
      <dgm:prSet presAssocID="{04326871-336E-45B8-974B-8E5347B1CCEA}" presName="textRect" presStyleLbl="revTx" presStyleIdx="1" presStyleCnt="4">
        <dgm:presLayoutVars>
          <dgm:chMax val="1"/>
          <dgm:chPref val="1"/>
        </dgm:presLayoutVars>
      </dgm:prSet>
      <dgm:spPr/>
    </dgm:pt>
    <dgm:pt modelId="{A6D88330-15B4-45E8-A1A8-F59AD665C3FD}" type="pres">
      <dgm:prSet presAssocID="{044E6CBA-6771-4D89-82E1-E367277F2817}" presName="sibTrans" presStyleLbl="sibTrans2D1" presStyleIdx="0" presStyleCnt="0"/>
      <dgm:spPr/>
    </dgm:pt>
    <dgm:pt modelId="{7A53C6FB-6230-40F6-9421-0BB9AD03D05C}" type="pres">
      <dgm:prSet presAssocID="{1E3D1ED1-2232-451D-9784-B2D0FF5B0FC3}" presName="compNode" presStyleCnt="0"/>
      <dgm:spPr/>
    </dgm:pt>
    <dgm:pt modelId="{C13429EA-AC4F-46F6-A10C-5FD3473FBC17}" type="pres">
      <dgm:prSet presAssocID="{1E3D1ED1-2232-451D-9784-B2D0FF5B0FC3}" presName="iconBgRect" presStyleLbl="bgShp" presStyleIdx="2" presStyleCnt="4"/>
      <dgm:spPr/>
    </dgm:pt>
    <dgm:pt modelId="{448FB314-48D4-43C7-80C8-881653A53E9D}" type="pres">
      <dgm:prSet presAssocID="{1E3D1ED1-2232-451D-9784-B2D0FF5B0F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EE84B94D-1F80-4D51-B31C-3FDC88184F1D}" type="pres">
      <dgm:prSet presAssocID="{1E3D1ED1-2232-451D-9784-B2D0FF5B0FC3}" presName="spaceRect" presStyleCnt="0"/>
      <dgm:spPr/>
    </dgm:pt>
    <dgm:pt modelId="{3B3B6031-6DE1-4D26-9479-8618703ACA09}" type="pres">
      <dgm:prSet presAssocID="{1E3D1ED1-2232-451D-9784-B2D0FF5B0FC3}" presName="textRect" presStyleLbl="revTx" presStyleIdx="2" presStyleCnt="4">
        <dgm:presLayoutVars>
          <dgm:chMax val="1"/>
          <dgm:chPref val="1"/>
        </dgm:presLayoutVars>
      </dgm:prSet>
      <dgm:spPr/>
    </dgm:pt>
    <dgm:pt modelId="{E01364AF-2E83-48A8-997C-E07610596977}" type="pres">
      <dgm:prSet presAssocID="{D19F2BC6-70B8-4702-A4EA-9DB143DAF043}" presName="sibTrans" presStyleLbl="sibTrans2D1" presStyleIdx="0" presStyleCnt="0"/>
      <dgm:spPr/>
    </dgm:pt>
    <dgm:pt modelId="{876A9EC5-86F7-4CC6-B0C8-0000736129A5}" type="pres">
      <dgm:prSet presAssocID="{2CE7581F-A240-4C6E-BE1F-E31BCEDC10B1}" presName="compNode" presStyleCnt="0"/>
      <dgm:spPr/>
    </dgm:pt>
    <dgm:pt modelId="{BE42B965-9A41-4853-880B-AC6142109431}" type="pres">
      <dgm:prSet presAssocID="{2CE7581F-A240-4C6E-BE1F-E31BCEDC10B1}" presName="iconBgRect" presStyleLbl="bgShp" presStyleIdx="3" presStyleCnt="4"/>
      <dgm:spPr/>
    </dgm:pt>
    <dgm:pt modelId="{1FB70914-A7EF-4A0F-BCD3-11366EB96630}" type="pres">
      <dgm:prSet presAssocID="{2CE7581F-A240-4C6E-BE1F-E31BCEDC10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cart"/>
        </a:ext>
      </dgm:extLst>
    </dgm:pt>
    <dgm:pt modelId="{4316D68B-DD6C-4D25-A35A-98DD1C3B8025}" type="pres">
      <dgm:prSet presAssocID="{2CE7581F-A240-4C6E-BE1F-E31BCEDC10B1}" presName="spaceRect" presStyleCnt="0"/>
      <dgm:spPr/>
    </dgm:pt>
    <dgm:pt modelId="{B2F23084-0549-4124-9BA1-22C070003CDD}" type="pres">
      <dgm:prSet presAssocID="{2CE7581F-A240-4C6E-BE1F-E31BCEDC10B1}" presName="textRect" presStyleLbl="revTx" presStyleIdx="3" presStyleCnt="4">
        <dgm:presLayoutVars>
          <dgm:chMax val="1"/>
          <dgm:chPref val="1"/>
        </dgm:presLayoutVars>
      </dgm:prSet>
      <dgm:spPr/>
    </dgm:pt>
  </dgm:ptLst>
  <dgm:cxnLst>
    <dgm:cxn modelId="{93B0120A-73E3-40A5-8F94-27F52FE968B9}" type="presOf" srcId="{FD8EC239-4A57-4E84-8D66-09E01778380B}" destId="{18ADA711-6ADC-46A8-99F4-AF9E2BF4A063}" srcOrd="0" destOrd="0" presId="urn:microsoft.com/office/officeart/2018/2/layout/IconCircleList"/>
    <dgm:cxn modelId="{88BF7933-B7BF-4723-89D6-DD5EFBE21374}" type="presOf" srcId="{2CE7581F-A240-4C6E-BE1F-E31BCEDC10B1}" destId="{B2F23084-0549-4124-9BA1-22C070003CDD}" srcOrd="0" destOrd="0" presId="urn:microsoft.com/office/officeart/2018/2/layout/IconCircleList"/>
    <dgm:cxn modelId="{B6B2873A-3E25-426D-A39A-F64CA1FB462E}" type="presOf" srcId="{177AD3A6-A014-47CD-9349-EADC97FF478C}" destId="{902DF14B-DDBB-40C0-97F3-CE34FDF490D8}" srcOrd="0" destOrd="0" presId="urn:microsoft.com/office/officeart/2018/2/layout/IconCircleList"/>
    <dgm:cxn modelId="{AA42805E-4647-4012-9255-597CDF91C809}" srcId="{177AD3A6-A014-47CD-9349-EADC97FF478C}" destId="{1E3D1ED1-2232-451D-9784-B2D0FF5B0FC3}" srcOrd="2" destOrd="0" parTransId="{DBAE292B-10CB-4732-B640-316FFEEA8435}" sibTransId="{D19F2BC6-70B8-4702-A4EA-9DB143DAF043}"/>
    <dgm:cxn modelId="{57C27873-DF2B-45A9-9D05-976389E0817D}" type="presOf" srcId="{D19F2BC6-70B8-4702-A4EA-9DB143DAF043}" destId="{E01364AF-2E83-48A8-997C-E07610596977}" srcOrd="0" destOrd="0" presId="urn:microsoft.com/office/officeart/2018/2/layout/IconCircleList"/>
    <dgm:cxn modelId="{17294379-1F1B-47B3-9F49-856E7E7E187D}" type="presOf" srcId="{1E3D1ED1-2232-451D-9784-B2D0FF5B0FC3}" destId="{3B3B6031-6DE1-4D26-9479-8618703ACA09}" srcOrd="0" destOrd="0" presId="urn:microsoft.com/office/officeart/2018/2/layout/IconCircleList"/>
    <dgm:cxn modelId="{C0BC148C-960C-40F4-9D59-780004239A95}" type="presOf" srcId="{E443B249-4886-4550-9A65-F0823A7976F2}" destId="{EA1FC55C-6FF1-4FB4-BDAB-48D58E0DCCCF}" srcOrd="0" destOrd="0" presId="urn:microsoft.com/office/officeart/2018/2/layout/IconCircleList"/>
    <dgm:cxn modelId="{3CCDED8F-466F-4D97-902F-9BE5F714E28F}" srcId="{177AD3A6-A014-47CD-9349-EADC97FF478C}" destId="{2CE7581F-A240-4C6E-BE1F-E31BCEDC10B1}" srcOrd="3" destOrd="0" parTransId="{52FA170C-4533-4D07-AEBD-688D34B9902B}" sibTransId="{AA8D56DB-4230-4556-811B-2C961BEDE35D}"/>
    <dgm:cxn modelId="{CE655799-4229-4A4A-9750-27612A6A951E}" srcId="{177AD3A6-A014-47CD-9349-EADC97FF478C}" destId="{FD8EC239-4A57-4E84-8D66-09E01778380B}" srcOrd="0" destOrd="0" parTransId="{CEE2DC01-A469-44C4-8E19-9BA4B7BDF728}" sibTransId="{E443B249-4886-4550-9A65-F0823A7976F2}"/>
    <dgm:cxn modelId="{41F69ACC-43A1-47F8-9374-5A7B5D6F7344}" type="presOf" srcId="{044E6CBA-6771-4D89-82E1-E367277F2817}" destId="{A6D88330-15B4-45E8-A1A8-F59AD665C3FD}" srcOrd="0" destOrd="0" presId="urn:microsoft.com/office/officeart/2018/2/layout/IconCircleList"/>
    <dgm:cxn modelId="{F85A70D1-525B-4318-8CA9-D985FEFD6B50}" srcId="{177AD3A6-A014-47CD-9349-EADC97FF478C}" destId="{04326871-336E-45B8-974B-8E5347B1CCEA}" srcOrd="1" destOrd="0" parTransId="{01C03BB4-727D-44B3-8545-1014F0F0A767}" sibTransId="{044E6CBA-6771-4D89-82E1-E367277F2817}"/>
    <dgm:cxn modelId="{DF9BABF8-CDB0-4B46-818C-DD613C5348C0}" type="presOf" srcId="{04326871-336E-45B8-974B-8E5347B1CCEA}" destId="{69746379-DEC7-4DD6-A5BC-29E3813D60A0}" srcOrd="0" destOrd="0" presId="urn:microsoft.com/office/officeart/2018/2/layout/IconCircleList"/>
    <dgm:cxn modelId="{CBCB196A-8110-4B6B-A16F-920EC5571A42}" type="presParOf" srcId="{902DF14B-DDBB-40C0-97F3-CE34FDF490D8}" destId="{68E30FDB-560E-4523-A5D9-9B6107247117}" srcOrd="0" destOrd="0" presId="urn:microsoft.com/office/officeart/2018/2/layout/IconCircleList"/>
    <dgm:cxn modelId="{73269CDB-D6D7-4039-A446-1A18BC0D0C5A}" type="presParOf" srcId="{68E30FDB-560E-4523-A5D9-9B6107247117}" destId="{48F95004-B13B-4767-AA25-B0BACA0FDF27}" srcOrd="0" destOrd="0" presId="urn:microsoft.com/office/officeart/2018/2/layout/IconCircleList"/>
    <dgm:cxn modelId="{DD0270E4-EF1B-46EE-8B55-356B8A9361D2}" type="presParOf" srcId="{48F95004-B13B-4767-AA25-B0BACA0FDF27}" destId="{A9AFDA6C-0F6E-43CA-AC14-56833C246049}" srcOrd="0" destOrd="0" presId="urn:microsoft.com/office/officeart/2018/2/layout/IconCircleList"/>
    <dgm:cxn modelId="{DE079A60-95FB-4AA8-9CC7-D91BDF793DCE}" type="presParOf" srcId="{48F95004-B13B-4767-AA25-B0BACA0FDF27}" destId="{FD1DD2DF-5718-4D15-AACE-6D835FED8DE6}" srcOrd="1" destOrd="0" presId="urn:microsoft.com/office/officeart/2018/2/layout/IconCircleList"/>
    <dgm:cxn modelId="{59FCD5C5-DA1D-4863-8A0C-22DF018E98FE}" type="presParOf" srcId="{48F95004-B13B-4767-AA25-B0BACA0FDF27}" destId="{8FD01182-D792-49C2-8FD9-90277F59DADF}" srcOrd="2" destOrd="0" presId="urn:microsoft.com/office/officeart/2018/2/layout/IconCircleList"/>
    <dgm:cxn modelId="{ADA7F29F-95DF-444D-9E15-44554D191D59}" type="presParOf" srcId="{48F95004-B13B-4767-AA25-B0BACA0FDF27}" destId="{18ADA711-6ADC-46A8-99F4-AF9E2BF4A063}" srcOrd="3" destOrd="0" presId="urn:microsoft.com/office/officeart/2018/2/layout/IconCircleList"/>
    <dgm:cxn modelId="{A4C39F2D-7CAD-47E0-99C9-1FA0CBBAAE05}" type="presParOf" srcId="{68E30FDB-560E-4523-A5D9-9B6107247117}" destId="{EA1FC55C-6FF1-4FB4-BDAB-48D58E0DCCCF}" srcOrd="1" destOrd="0" presId="urn:microsoft.com/office/officeart/2018/2/layout/IconCircleList"/>
    <dgm:cxn modelId="{846CC06C-384E-4784-ABF5-89285A325900}" type="presParOf" srcId="{68E30FDB-560E-4523-A5D9-9B6107247117}" destId="{EA6E22E7-5263-4C68-9A0A-0DF566CCAB69}" srcOrd="2" destOrd="0" presId="urn:microsoft.com/office/officeart/2018/2/layout/IconCircleList"/>
    <dgm:cxn modelId="{9759191A-C693-43ED-A499-EEE13E44DE61}" type="presParOf" srcId="{EA6E22E7-5263-4C68-9A0A-0DF566CCAB69}" destId="{37A97E07-61A6-4F8C-A9B8-8926A563C96B}" srcOrd="0" destOrd="0" presId="urn:microsoft.com/office/officeart/2018/2/layout/IconCircleList"/>
    <dgm:cxn modelId="{AEB3A308-2F3E-4430-8E20-6A2E769A99C1}" type="presParOf" srcId="{EA6E22E7-5263-4C68-9A0A-0DF566CCAB69}" destId="{05AD5342-5CFF-4BF0-8A27-8CC5851AFA1C}" srcOrd="1" destOrd="0" presId="urn:microsoft.com/office/officeart/2018/2/layout/IconCircleList"/>
    <dgm:cxn modelId="{5F1572C4-1CDF-4039-9651-2B09AD9251F3}" type="presParOf" srcId="{EA6E22E7-5263-4C68-9A0A-0DF566CCAB69}" destId="{E03F1EDE-1D2D-4E90-B0D8-F85E78261842}" srcOrd="2" destOrd="0" presId="urn:microsoft.com/office/officeart/2018/2/layout/IconCircleList"/>
    <dgm:cxn modelId="{ECFFEFD5-4A0D-42EA-8C2F-2FBCF56932DB}" type="presParOf" srcId="{EA6E22E7-5263-4C68-9A0A-0DF566CCAB69}" destId="{69746379-DEC7-4DD6-A5BC-29E3813D60A0}" srcOrd="3" destOrd="0" presId="urn:microsoft.com/office/officeart/2018/2/layout/IconCircleList"/>
    <dgm:cxn modelId="{60705F70-1035-4E08-AD91-9DC5EC639C2D}" type="presParOf" srcId="{68E30FDB-560E-4523-A5D9-9B6107247117}" destId="{A6D88330-15B4-45E8-A1A8-F59AD665C3FD}" srcOrd="3" destOrd="0" presId="urn:microsoft.com/office/officeart/2018/2/layout/IconCircleList"/>
    <dgm:cxn modelId="{D77244BF-7F1B-4AAC-A288-BD3214300104}" type="presParOf" srcId="{68E30FDB-560E-4523-A5D9-9B6107247117}" destId="{7A53C6FB-6230-40F6-9421-0BB9AD03D05C}" srcOrd="4" destOrd="0" presId="urn:microsoft.com/office/officeart/2018/2/layout/IconCircleList"/>
    <dgm:cxn modelId="{8D3BAA25-398F-4157-902D-E35F5354DF10}" type="presParOf" srcId="{7A53C6FB-6230-40F6-9421-0BB9AD03D05C}" destId="{C13429EA-AC4F-46F6-A10C-5FD3473FBC17}" srcOrd="0" destOrd="0" presId="urn:microsoft.com/office/officeart/2018/2/layout/IconCircleList"/>
    <dgm:cxn modelId="{F82B1FAB-B32A-4681-A9D4-35C9A2DE93D8}" type="presParOf" srcId="{7A53C6FB-6230-40F6-9421-0BB9AD03D05C}" destId="{448FB314-48D4-43C7-80C8-881653A53E9D}" srcOrd="1" destOrd="0" presId="urn:microsoft.com/office/officeart/2018/2/layout/IconCircleList"/>
    <dgm:cxn modelId="{140C777A-D08A-473D-A086-C25FD50D95BC}" type="presParOf" srcId="{7A53C6FB-6230-40F6-9421-0BB9AD03D05C}" destId="{EE84B94D-1F80-4D51-B31C-3FDC88184F1D}" srcOrd="2" destOrd="0" presId="urn:microsoft.com/office/officeart/2018/2/layout/IconCircleList"/>
    <dgm:cxn modelId="{C6E129BC-42D5-4657-87D0-AA49C57C8634}" type="presParOf" srcId="{7A53C6FB-6230-40F6-9421-0BB9AD03D05C}" destId="{3B3B6031-6DE1-4D26-9479-8618703ACA09}" srcOrd="3" destOrd="0" presId="urn:microsoft.com/office/officeart/2018/2/layout/IconCircleList"/>
    <dgm:cxn modelId="{72E65BF0-8C3F-4167-8CD5-3DC834BC406F}" type="presParOf" srcId="{68E30FDB-560E-4523-A5D9-9B6107247117}" destId="{E01364AF-2E83-48A8-997C-E07610596977}" srcOrd="5" destOrd="0" presId="urn:microsoft.com/office/officeart/2018/2/layout/IconCircleList"/>
    <dgm:cxn modelId="{EEC99D71-11AE-44CA-82FD-F2B999FE330A}" type="presParOf" srcId="{68E30FDB-560E-4523-A5D9-9B6107247117}" destId="{876A9EC5-86F7-4CC6-B0C8-0000736129A5}" srcOrd="6" destOrd="0" presId="urn:microsoft.com/office/officeart/2018/2/layout/IconCircleList"/>
    <dgm:cxn modelId="{716C0021-A330-40D1-BE2C-1193C8DEA858}" type="presParOf" srcId="{876A9EC5-86F7-4CC6-B0C8-0000736129A5}" destId="{BE42B965-9A41-4853-880B-AC6142109431}" srcOrd="0" destOrd="0" presId="urn:microsoft.com/office/officeart/2018/2/layout/IconCircleList"/>
    <dgm:cxn modelId="{4A6DA68A-7C52-4114-A893-BB88B5C07C05}" type="presParOf" srcId="{876A9EC5-86F7-4CC6-B0C8-0000736129A5}" destId="{1FB70914-A7EF-4A0F-BCD3-11366EB96630}" srcOrd="1" destOrd="0" presId="urn:microsoft.com/office/officeart/2018/2/layout/IconCircleList"/>
    <dgm:cxn modelId="{6A6589B6-CFD1-489B-B38C-5017C191DDAB}" type="presParOf" srcId="{876A9EC5-86F7-4CC6-B0C8-0000736129A5}" destId="{4316D68B-DD6C-4D25-A35A-98DD1C3B8025}" srcOrd="2" destOrd="0" presId="urn:microsoft.com/office/officeart/2018/2/layout/IconCircleList"/>
    <dgm:cxn modelId="{65927FA3-FB8F-4961-8EBA-5A48FE0ADB8C}" type="presParOf" srcId="{876A9EC5-86F7-4CC6-B0C8-0000736129A5}" destId="{B2F23084-0549-4124-9BA1-22C070003CD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4E57BD-8CB9-4153-B853-645574AA07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4A067B-2F78-4CA7-ABC9-A0ED3417DC5D}">
      <dgm:prSet/>
      <dgm:spPr/>
      <dgm:t>
        <a:bodyPr/>
        <a:lstStyle/>
        <a:p>
          <a:r>
            <a:rPr lang="en-US"/>
            <a:t>Income is a valuable segmentation variable</a:t>
          </a:r>
        </a:p>
      </dgm:t>
    </dgm:pt>
    <dgm:pt modelId="{085ABACF-FCBF-4BC6-B721-42AE7A2475A9}" type="parTrans" cxnId="{09A3C31D-6BEA-41B3-890B-8FA2C3A8A75C}">
      <dgm:prSet/>
      <dgm:spPr/>
      <dgm:t>
        <a:bodyPr/>
        <a:lstStyle/>
        <a:p>
          <a:endParaRPr lang="en-US"/>
        </a:p>
      </dgm:t>
    </dgm:pt>
    <dgm:pt modelId="{4A05E1CE-B87B-4189-BFD3-5E155096E09A}" type="sibTrans" cxnId="{09A3C31D-6BEA-41B3-890B-8FA2C3A8A75C}">
      <dgm:prSet/>
      <dgm:spPr/>
      <dgm:t>
        <a:bodyPr/>
        <a:lstStyle/>
        <a:p>
          <a:endParaRPr lang="en-US"/>
        </a:p>
      </dgm:t>
    </dgm:pt>
    <dgm:pt modelId="{C5118889-DFC0-4E28-AC1A-D1CB079349FD}">
      <dgm:prSet/>
      <dgm:spPr/>
      <dgm:t>
        <a:bodyPr/>
        <a:lstStyle/>
        <a:p>
          <a:r>
            <a:rPr lang="en-US"/>
            <a:t>2/3s of world</a:t>
          </a:r>
          <a:r>
            <a:rPr lang="ja-JP"/>
            <a:t>’</a:t>
          </a:r>
          <a:r>
            <a:rPr lang="en-US"/>
            <a:t>s GNP is generated in the Triad but only 12% of the world</a:t>
          </a:r>
          <a:r>
            <a:rPr lang="ja-JP"/>
            <a:t>’</a:t>
          </a:r>
          <a:r>
            <a:rPr lang="en-US"/>
            <a:t>s population is in the Triad</a:t>
          </a:r>
        </a:p>
      </dgm:t>
    </dgm:pt>
    <dgm:pt modelId="{2AFF1F13-9119-45CB-B431-C7A127A6FF89}" type="parTrans" cxnId="{58AD24E2-7DDD-4F74-8232-FFD11F5E1862}">
      <dgm:prSet/>
      <dgm:spPr/>
      <dgm:t>
        <a:bodyPr/>
        <a:lstStyle/>
        <a:p>
          <a:endParaRPr lang="en-US"/>
        </a:p>
      </dgm:t>
    </dgm:pt>
    <dgm:pt modelId="{14FCCCC8-E726-4D41-853C-7DC80B34B433}" type="sibTrans" cxnId="{58AD24E2-7DDD-4F74-8232-FFD11F5E1862}">
      <dgm:prSet/>
      <dgm:spPr/>
      <dgm:t>
        <a:bodyPr/>
        <a:lstStyle/>
        <a:p>
          <a:endParaRPr lang="en-US"/>
        </a:p>
      </dgm:t>
    </dgm:pt>
    <dgm:pt modelId="{C0936A96-1C81-4F3A-9048-16B2EAFCE8AA}">
      <dgm:prSet/>
      <dgm:spPr/>
      <dgm:t>
        <a:bodyPr/>
        <a:lstStyle/>
        <a:p>
          <a:r>
            <a:rPr lang="en-US"/>
            <a:t>Do not read into the numbers</a:t>
          </a:r>
        </a:p>
      </dgm:t>
    </dgm:pt>
    <dgm:pt modelId="{6FE6D30D-D9E3-439F-B654-15FBAC1269CF}" type="parTrans" cxnId="{981D107B-61FC-45C5-9F28-EC0D51136232}">
      <dgm:prSet/>
      <dgm:spPr/>
      <dgm:t>
        <a:bodyPr/>
        <a:lstStyle/>
        <a:p>
          <a:endParaRPr lang="en-US"/>
        </a:p>
      </dgm:t>
    </dgm:pt>
    <dgm:pt modelId="{3BDE5DFE-E5A6-432A-806F-6EB4F9C7E119}" type="sibTrans" cxnId="{981D107B-61FC-45C5-9F28-EC0D51136232}">
      <dgm:prSet/>
      <dgm:spPr/>
      <dgm:t>
        <a:bodyPr/>
        <a:lstStyle/>
        <a:p>
          <a:endParaRPr lang="en-US"/>
        </a:p>
      </dgm:t>
    </dgm:pt>
    <dgm:pt modelId="{E67E2FF1-894B-4207-A05E-02525E1FD0C3}">
      <dgm:prSet/>
      <dgm:spPr/>
      <dgm:t>
        <a:bodyPr/>
        <a:lstStyle/>
        <a:p>
          <a:r>
            <a:rPr lang="en-US"/>
            <a:t>Some services are free in developing nations so there is more purchasing power</a:t>
          </a:r>
        </a:p>
      </dgm:t>
    </dgm:pt>
    <dgm:pt modelId="{CB077AC4-92F6-48D3-8793-18D8A8BFD3D7}" type="parTrans" cxnId="{96172908-7C12-49DD-BDD0-36B259843457}">
      <dgm:prSet/>
      <dgm:spPr/>
      <dgm:t>
        <a:bodyPr/>
        <a:lstStyle/>
        <a:p>
          <a:endParaRPr lang="en-US"/>
        </a:p>
      </dgm:t>
    </dgm:pt>
    <dgm:pt modelId="{9B7C83A6-EFDB-484B-BFD7-E4F069EFC7C7}" type="sibTrans" cxnId="{96172908-7C12-49DD-BDD0-36B259843457}">
      <dgm:prSet/>
      <dgm:spPr/>
      <dgm:t>
        <a:bodyPr/>
        <a:lstStyle/>
        <a:p>
          <a:endParaRPr lang="en-US"/>
        </a:p>
      </dgm:t>
    </dgm:pt>
    <dgm:pt modelId="{B5E95415-9C34-4651-981C-B21AFD81416B}">
      <dgm:prSet/>
      <dgm:spPr/>
      <dgm:t>
        <a:bodyPr/>
        <a:lstStyle/>
        <a:p>
          <a:r>
            <a:rPr lang="en-US"/>
            <a:t>For products with low enough price, population is a more important variable</a:t>
          </a:r>
        </a:p>
      </dgm:t>
    </dgm:pt>
    <dgm:pt modelId="{0CDDA81E-17FD-4738-B7A5-ABF1C98F893B}" type="parTrans" cxnId="{450BABC6-A91F-49F9-B340-F6E1466C235A}">
      <dgm:prSet/>
      <dgm:spPr/>
      <dgm:t>
        <a:bodyPr/>
        <a:lstStyle/>
        <a:p>
          <a:endParaRPr lang="en-US"/>
        </a:p>
      </dgm:t>
    </dgm:pt>
    <dgm:pt modelId="{B1F28661-6F15-4607-B62C-532A0E41EB32}" type="sibTrans" cxnId="{450BABC6-A91F-49F9-B340-F6E1466C235A}">
      <dgm:prSet/>
      <dgm:spPr/>
      <dgm:t>
        <a:bodyPr/>
        <a:lstStyle/>
        <a:p>
          <a:endParaRPr lang="en-US"/>
        </a:p>
      </dgm:t>
    </dgm:pt>
    <dgm:pt modelId="{E50267BE-0C7E-4653-8A28-1C4402304375}" type="pres">
      <dgm:prSet presAssocID="{2A4E57BD-8CB9-4153-B853-645574AA07B0}" presName="root" presStyleCnt="0">
        <dgm:presLayoutVars>
          <dgm:dir/>
          <dgm:resizeHandles val="exact"/>
        </dgm:presLayoutVars>
      </dgm:prSet>
      <dgm:spPr/>
    </dgm:pt>
    <dgm:pt modelId="{E1AA15E2-888A-414A-90C8-7A59905FA314}" type="pres">
      <dgm:prSet presAssocID="{E94A067B-2F78-4CA7-ABC9-A0ED3417DC5D}" presName="compNode" presStyleCnt="0"/>
      <dgm:spPr/>
    </dgm:pt>
    <dgm:pt modelId="{665A6EAA-220A-4E44-8A49-5449F47E4B70}" type="pres">
      <dgm:prSet presAssocID="{E94A067B-2F78-4CA7-ABC9-A0ED3417DC5D}" presName="bgRect" presStyleLbl="bgShp" presStyleIdx="0" presStyleCnt="3"/>
      <dgm:spPr/>
    </dgm:pt>
    <dgm:pt modelId="{3AB1AE21-4EDF-4E00-95EE-C226A78BDCDE}" type="pres">
      <dgm:prSet presAssocID="{E94A067B-2F78-4CA7-ABC9-A0ED3417DC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98E65B69-DFA5-45F5-AF7A-17EC8708C767}" type="pres">
      <dgm:prSet presAssocID="{E94A067B-2F78-4CA7-ABC9-A0ED3417DC5D}" presName="spaceRect" presStyleCnt="0"/>
      <dgm:spPr/>
    </dgm:pt>
    <dgm:pt modelId="{4D9FB754-4D5D-4BFC-98E5-4C4865945B45}" type="pres">
      <dgm:prSet presAssocID="{E94A067B-2F78-4CA7-ABC9-A0ED3417DC5D}" presName="parTx" presStyleLbl="revTx" presStyleIdx="0" presStyleCnt="5">
        <dgm:presLayoutVars>
          <dgm:chMax val="0"/>
          <dgm:chPref val="0"/>
        </dgm:presLayoutVars>
      </dgm:prSet>
      <dgm:spPr/>
    </dgm:pt>
    <dgm:pt modelId="{FBF024C0-D61E-4A46-9CC7-03128A1EBBD9}" type="pres">
      <dgm:prSet presAssocID="{E94A067B-2F78-4CA7-ABC9-A0ED3417DC5D}" presName="desTx" presStyleLbl="revTx" presStyleIdx="1" presStyleCnt="5">
        <dgm:presLayoutVars/>
      </dgm:prSet>
      <dgm:spPr/>
    </dgm:pt>
    <dgm:pt modelId="{B75F6DD7-1450-4AE6-B875-03A1BEE2D9BF}" type="pres">
      <dgm:prSet presAssocID="{4A05E1CE-B87B-4189-BFD3-5E155096E09A}" presName="sibTrans" presStyleCnt="0"/>
      <dgm:spPr/>
    </dgm:pt>
    <dgm:pt modelId="{6E82E5BB-4833-4211-8C42-CEC6AF684CEF}" type="pres">
      <dgm:prSet presAssocID="{C0936A96-1C81-4F3A-9048-16B2EAFCE8AA}" presName="compNode" presStyleCnt="0"/>
      <dgm:spPr/>
    </dgm:pt>
    <dgm:pt modelId="{EC1A6832-5309-47DD-AE54-D2E6D59B6C6C}" type="pres">
      <dgm:prSet presAssocID="{C0936A96-1C81-4F3A-9048-16B2EAFCE8AA}" presName="bgRect" presStyleLbl="bgShp" presStyleIdx="1" presStyleCnt="3"/>
      <dgm:spPr/>
    </dgm:pt>
    <dgm:pt modelId="{02CA8F14-FB39-4305-BE00-C1E196B7D88B}" type="pres">
      <dgm:prSet presAssocID="{C0936A96-1C81-4F3A-9048-16B2EAFCE8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93F45326-5FA1-4ABC-980E-84D8B306B2F4}" type="pres">
      <dgm:prSet presAssocID="{C0936A96-1C81-4F3A-9048-16B2EAFCE8AA}" presName="spaceRect" presStyleCnt="0"/>
      <dgm:spPr/>
    </dgm:pt>
    <dgm:pt modelId="{7E1CD448-DF1E-4CCC-9A31-B9ACCB594676}" type="pres">
      <dgm:prSet presAssocID="{C0936A96-1C81-4F3A-9048-16B2EAFCE8AA}" presName="parTx" presStyleLbl="revTx" presStyleIdx="2" presStyleCnt="5">
        <dgm:presLayoutVars>
          <dgm:chMax val="0"/>
          <dgm:chPref val="0"/>
        </dgm:presLayoutVars>
      </dgm:prSet>
      <dgm:spPr/>
    </dgm:pt>
    <dgm:pt modelId="{04629A55-404F-438C-9096-2EE22E7F082E}" type="pres">
      <dgm:prSet presAssocID="{C0936A96-1C81-4F3A-9048-16B2EAFCE8AA}" presName="desTx" presStyleLbl="revTx" presStyleIdx="3" presStyleCnt="5">
        <dgm:presLayoutVars/>
      </dgm:prSet>
      <dgm:spPr/>
    </dgm:pt>
    <dgm:pt modelId="{D2BE0262-34C2-4C16-919F-04EE1EB870C0}" type="pres">
      <dgm:prSet presAssocID="{3BDE5DFE-E5A6-432A-806F-6EB4F9C7E119}" presName="sibTrans" presStyleCnt="0"/>
      <dgm:spPr/>
    </dgm:pt>
    <dgm:pt modelId="{0DDBD6CF-C9BD-4265-8AFE-06B45AE98E0C}" type="pres">
      <dgm:prSet presAssocID="{B5E95415-9C34-4651-981C-B21AFD81416B}" presName="compNode" presStyleCnt="0"/>
      <dgm:spPr/>
    </dgm:pt>
    <dgm:pt modelId="{7011CB4D-F57A-47D1-BEF6-9CC2A88773FB}" type="pres">
      <dgm:prSet presAssocID="{B5E95415-9C34-4651-981C-B21AFD81416B}" presName="bgRect" presStyleLbl="bgShp" presStyleIdx="2" presStyleCnt="3"/>
      <dgm:spPr/>
    </dgm:pt>
    <dgm:pt modelId="{E6567420-2237-4CBB-86AC-BA8A55099B62}" type="pres">
      <dgm:prSet presAssocID="{B5E95415-9C34-4651-981C-B21AFD8141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BA08E8D8-E401-4375-9501-E5E784C835EC}" type="pres">
      <dgm:prSet presAssocID="{B5E95415-9C34-4651-981C-B21AFD81416B}" presName="spaceRect" presStyleCnt="0"/>
      <dgm:spPr/>
    </dgm:pt>
    <dgm:pt modelId="{5B717903-1F0A-4404-955D-F686024FE45C}" type="pres">
      <dgm:prSet presAssocID="{B5E95415-9C34-4651-981C-B21AFD81416B}" presName="parTx" presStyleLbl="revTx" presStyleIdx="4" presStyleCnt="5">
        <dgm:presLayoutVars>
          <dgm:chMax val="0"/>
          <dgm:chPref val="0"/>
        </dgm:presLayoutVars>
      </dgm:prSet>
      <dgm:spPr/>
    </dgm:pt>
  </dgm:ptLst>
  <dgm:cxnLst>
    <dgm:cxn modelId="{030E3A04-C32A-40DF-BA6C-C68415780DB4}" type="presOf" srcId="{B5E95415-9C34-4651-981C-B21AFD81416B}" destId="{5B717903-1F0A-4404-955D-F686024FE45C}" srcOrd="0" destOrd="0" presId="urn:microsoft.com/office/officeart/2018/2/layout/IconVerticalSolidList"/>
    <dgm:cxn modelId="{96172908-7C12-49DD-BDD0-36B259843457}" srcId="{C0936A96-1C81-4F3A-9048-16B2EAFCE8AA}" destId="{E67E2FF1-894B-4207-A05E-02525E1FD0C3}" srcOrd="0" destOrd="0" parTransId="{CB077AC4-92F6-48D3-8793-18D8A8BFD3D7}" sibTransId="{9B7C83A6-EFDB-484B-BFD7-E4F069EFC7C7}"/>
    <dgm:cxn modelId="{09A3C31D-6BEA-41B3-890B-8FA2C3A8A75C}" srcId="{2A4E57BD-8CB9-4153-B853-645574AA07B0}" destId="{E94A067B-2F78-4CA7-ABC9-A0ED3417DC5D}" srcOrd="0" destOrd="0" parTransId="{085ABACF-FCBF-4BC6-B721-42AE7A2475A9}" sibTransId="{4A05E1CE-B87B-4189-BFD3-5E155096E09A}"/>
    <dgm:cxn modelId="{7A2E7D2E-E7A6-4B87-81B5-A535EB01B89D}" type="presOf" srcId="{C0936A96-1C81-4F3A-9048-16B2EAFCE8AA}" destId="{7E1CD448-DF1E-4CCC-9A31-B9ACCB594676}" srcOrd="0" destOrd="0" presId="urn:microsoft.com/office/officeart/2018/2/layout/IconVerticalSolidList"/>
    <dgm:cxn modelId="{2FE4D845-5284-4C39-8BB0-01F6C9687C60}" type="presOf" srcId="{E94A067B-2F78-4CA7-ABC9-A0ED3417DC5D}" destId="{4D9FB754-4D5D-4BFC-98E5-4C4865945B45}" srcOrd="0" destOrd="0" presId="urn:microsoft.com/office/officeart/2018/2/layout/IconVerticalSolidList"/>
    <dgm:cxn modelId="{6C7BBF53-1B77-4292-961E-FBE5407F45C9}" type="presOf" srcId="{C5118889-DFC0-4E28-AC1A-D1CB079349FD}" destId="{FBF024C0-D61E-4A46-9CC7-03128A1EBBD9}" srcOrd="0" destOrd="0" presId="urn:microsoft.com/office/officeart/2018/2/layout/IconVerticalSolidList"/>
    <dgm:cxn modelId="{981D107B-61FC-45C5-9F28-EC0D51136232}" srcId="{2A4E57BD-8CB9-4153-B853-645574AA07B0}" destId="{C0936A96-1C81-4F3A-9048-16B2EAFCE8AA}" srcOrd="1" destOrd="0" parTransId="{6FE6D30D-D9E3-439F-B654-15FBAC1269CF}" sibTransId="{3BDE5DFE-E5A6-432A-806F-6EB4F9C7E119}"/>
    <dgm:cxn modelId="{BFC105C3-5A3E-4EAC-BC21-9ED835B4055A}" type="presOf" srcId="{2A4E57BD-8CB9-4153-B853-645574AA07B0}" destId="{E50267BE-0C7E-4653-8A28-1C4402304375}" srcOrd="0" destOrd="0" presId="urn:microsoft.com/office/officeart/2018/2/layout/IconVerticalSolidList"/>
    <dgm:cxn modelId="{CD3E58C3-122B-484C-BAED-B199E2631192}" type="presOf" srcId="{E67E2FF1-894B-4207-A05E-02525E1FD0C3}" destId="{04629A55-404F-438C-9096-2EE22E7F082E}" srcOrd="0" destOrd="0" presId="urn:microsoft.com/office/officeart/2018/2/layout/IconVerticalSolidList"/>
    <dgm:cxn modelId="{450BABC6-A91F-49F9-B340-F6E1466C235A}" srcId="{2A4E57BD-8CB9-4153-B853-645574AA07B0}" destId="{B5E95415-9C34-4651-981C-B21AFD81416B}" srcOrd="2" destOrd="0" parTransId="{0CDDA81E-17FD-4738-B7A5-ABF1C98F893B}" sibTransId="{B1F28661-6F15-4607-B62C-532A0E41EB32}"/>
    <dgm:cxn modelId="{58AD24E2-7DDD-4F74-8232-FFD11F5E1862}" srcId="{E94A067B-2F78-4CA7-ABC9-A0ED3417DC5D}" destId="{C5118889-DFC0-4E28-AC1A-D1CB079349FD}" srcOrd="0" destOrd="0" parTransId="{2AFF1F13-9119-45CB-B431-C7A127A6FF89}" sibTransId="{14FCCCC8-E726-4D41-853C-7DC80B34B433}"/>
    <dgm:cxn modelId="{869D7D54-EF28-4FBD-B95F-C37508FA49AA}" type="presParOf" srcId="{E50267BE-0C7E-4653-8A28-1C4402304375}" destId="{E1AA15E2-888A-414A-90C8-7A59905FA314}" srcOrd="0" destOrd="0" presId="urn:microsoft.com/office/officeart/2018/2/layout/IconVerticalSolidList"/>
    <dgm:cxn modelId="{5B02B1D7-84BC-4889-A0FD-F2A4301E0E6A}" type="presParOf" srcId="{E1AA15E2-888A-414A-90C8-7A59905FA314}" destId="{665A6EAA-220A-4E44-8A49-5449F47E4B70}" srcOrd="0" destOrd="0" presId="urn:microsoft.com/office/officeart/2018/2/layout/IconVerticalSolidList"/>
    <dgm:cxn modelId="{E032627C-B2A2-4917-8AE0-87756DAD7524}" type="presParOf" srcId="{E1AA15E2-888A-414A-90C8-7A59905FA314}" destId="{3AB1AE21-4EDF-4E00-95EE-C226A78BDCDE}" srcOrd="1" destOrd="0" presId="urn:microsoft.com/office/officeart/2018/2/layout/IconVerticalSolidList"/>
    <dgm:cxn modelId="{1DA1A327-11FB-46BC-97B1-158609EED967}" type="presParOf" srcId="{E1AA15E2-888A-414A-90C8-7A59905FA314}" destId="{98E65B69-DFA5-45F5-AF7A-17EC8708C767}" srcOrd="2" destOrd="0" presId="urn:microsoft.com/office/officeart/2018/2/layout/IconVerticalSolidList"/>
    <dgm:cxn modelId="{F9FC8B5C-71F0-44E4-B313-5FC6814FFCD8}" type="presParOf" srcId="{E1AA15E2-888A-414A-90C8-7A59905FA314}" destId="{4D9FB754-4D5D-4BFC-98E5-4C4865945B45}" srcOrd="3" destOrd="0" presId="urn:microsoft.com/office/officeart/2018/2/layout/IconVerticalSolidList"/>
    <dgm:cxn modelId="{3F7BC31A-1D3F-426B-8CD1-08060A32812E}" type="presParOf" srcId="{E1AA15E2-888A-414A-90C8-7A59905FA314}" destId="{FBF024C0-D61E-4A46-9CC7-03128A1EBBD9}" srcOrd="4" destOrd="0" presId="urn:microsoft.com/office/officeart/2018/2/layout/IconVerticalSolidList"/>
    <dgm:cxn modelId="{2FE6AE28-C1BE-4CDB-B7F8-412DB2C5A24E}" type="presParOf" srcId="{E50267BE-0C7E-4653-8A28-1C4402304375}" destId="{B75F6DD7-1450-4AE6-B875-03A1BEE2D9BF}" srcOrd="1" destOrd="0" presId="urn:microsoft.com/office/officeart/2018/2/layout/IconVerticalSolidList"/>
    <dgm:cxn modelId="{135F6066-C86D-4F51-AE48-D83095DF232D}" type="presParOf" srcId="{E50267BE-0C7E-4653-8A28-1C4402304375}" destId="{6E82E5BB-4833-4211-8C42-CEC6AF684CEF}" srcOrd="2" destOrd="0" presId="urn:microsoft.com/office/officeart/2018/2/layout/IconVerticalSolidList"/>
    <dgm:cxn modelId="{4FE2D09A-9710-43F6-860A-CE99005CF750}" type="presParOf" srcId="{6E82E5BB-4833-4211-8C42-CEC6AF684CEF}" destId="{EC1A6832-5309-47DD-AE54-D2E6D59B6C6C}" srcOrd="0" destOrd="0" presId="urn:microsoft.com/office/officeart/2018/2/layout/IconVerticalSolidList"/>
    <dgm:cxn modelId="{875BD098-CDA5-4A4E-9531-DC2D39C265A9}" type="presParOf" srcId="{6E82E5BB-4833-4211-8C42-CEC6AF684CEF}" destId="{02CA8F14-FB39-4305-BE00-C1E196B7D88B}" srcOrd="1" destOrd="0" presId="urn:microsoft.com/office/officeart/2018/2/layout/IconVerticalSolidList"/>
    <dgm:cxn modelId="{21E991A1-F86C-4C36-A73A-553D175BA5FB}" type="presParOf" srcId="{6E82E5BB-4833-4211-8C42-CEC6AF684CEF}" destId="{93F45326-5FA1-4ABC-980E-84D8B306B2F4}" srcOrd="2" destOrd="0" presId="urn:microsoft.com/office/officeart/2018/2/layout/IconVerticalSolidList"/>
    <dgm:cxn modelId="{1BF92B02-7C7D-45B1-9ADB-B0A2CB8295CB}" type="presParOf" srcId="{6E82E5BB-4833-4211-8C42-CEC6AF684CEF}" destId="{7E1CD448-DF1E-4CCC-9A31-B9ACCB594676}" srcOrd="3" destOrd="0" presId="urn:microsoft.com/office/officeart/2018/2/layout/IconVerticalSolidList"/>
    <dgm:cxn modelId="{D373C1D2-1F4F-46B0-8D14-E9EFF8070B88}" type="presParOf" srcId="{6E82E5BB-4833-4211-8C42-CEC6AF684CEF}" destId="{04629A55-404F-438C-9096-2EE22E7F082E}" srcOrd="4" destOrd="0" presId="urn:microsoft.com/office/officeart/2018/2/layout/IconVerticalSolidList"/>
    <dgm:cxn modelId="{C9BF7F84-0C21-42A1-86BB-C5525CA52A3A}" type="presParOf" srcId="{E50267BE-0C7E-4653-8A28-1C4402304375}" destId="{D2BE0262-34C2-4C16-919F-04EE1EB870C0}" srcOrd="3" destOrd="0" presId="urn:microsoft.com/office/officeart/2018/2/layout/IconVerticalSolidList"/>
    <dgm:cxn modelId="{EFC80512-185C-4AD0-A55F-DCBDEA8BCD33}" type="presParOf" srcId="{E50267BE-0C7E-4653-8A28-1C4402304375}" destId="{0DDBD6CF-C9BD-4265-8AFE-06B45AE98E0C}" srcOrd="4" destOrd="0" presId="urn:microsoft.com/office/officeart/2018/2/layout/IconVerticalSolidList"/>
    <dgm:cxn modelId="{1197FF51-9915-47C8-A04C-3D32D1453A17}" type="presParOf" srcId="{0DDBD6CF-C9BD-4265-8AFE-06B45AE98E0C}" destId="{7011CB4D-F57A-47D1-BEF6-9CC2A88773FB}" srcOrd="0" destOrd="0" presId="urn:microsoft.com/office/officeart/2018/2/layout/IconVerticalSolidList"/>
    <dgm:cxn modelId="{B61FF0D2-B309-4F22-AB78-7EA076F486D4}" type="presParOf" srcId="{0DDBD6CF-C9BD-4265-8AFE-06B45AE98E0C}" destId="{E6567420-2237-4CBB-86AC-BA8A55099B62}" srcOrd="1" destOrd="0" presId="urn:microsoft.com/office/officeart/2018/2/layout/IconVerticalSolidList"/>
    <dgm:cxn modelId="{0FD15596-4A4F-4091-9B6A-DBA07048478E}" type="presParOf" srcId="{0DDBD6CF-C9BD-4265-8AFE-06B45AE98E0C}" destId="{BA08E8D8-E401-4375-9501-E5E784C835EC}" srcOrd="2" destOrd="0" presId="urn:microsoft.com/office/officeart/2018/2/layout/IconVerticalSolidList"/>
    <dgm:cxn modelId="{65F1599A-2986-4A42-A089-0C22EEE6191D}" type="presParOf" srcId="{0DDBD6CF-C9BD-4265-8AFE-06B45AE98E0C}" destId="{5B717903-1F0A-4404-955D-F686024FE4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3AB974-9BC9-4D9A-B9B3-3BC0EBED7C1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4EA9450-6A7C-48FD-B6B5-1076B51647AF}">
      <dgm:prSet/>
      <dgm:spPr/>
      <dgm:t>
        <a:bodyPr/>
        <a:lstStyle/>
        <a:p>
          <a:r>
            <a:rPr lang="en-US"/>
            <a:t>Global Teens-between the ages of 12 and 19</a:t>
          </a:r>
        </a:p>
      </dgm:t>
    </dgm:pt>
    <dgm:pt modelId="{C3CC8712-F02B-4799-BFE4-FFD72D4CF29A}" type="parTrans" cxnId="{568FC7A0-A2BE-4C12-8AC3-09CE0D9F151C}">
      <dgm:prSet/>
      <dgm:spPr/>
      <dgm:t>
        <a:bodyPr/>
        <a:lstStyle/>
        <a:p>
          <a:endParaRPr lang="en-US"/>
        </a:p>
      </dgm:t>
    </dgm:pt>
    <dgm:pt modelId="{56B64FC1-9BE8-4544-AA63-1717A8004612}" type="sibTrans" cxnId="{568FC7A0-A2BE-4C12-8AC3-09CE0D9F151C}">
      <dgm:prSet/>
      <dgm:spPr/>
      <dgm:t>
        <a:bodyPr/>
        <a:lstStyle/>
        <a:p>
          <a:endParaRPr lang="en-US"/>
        </a:p>
      </dgm:t>
    </dgm:pt>
    <dgm:pt modelId="{45A49981-208F-46DE-AE15-B2024B0324C5}">
      <dgm:prSet/>
      <dgm:spPr/>
      <dgm:t>
        <a:bodyPr/>
        <a:lstStyle/>
        <a:p>
          <a:r>
            <a:rPr lang="en-US"/>
            <a:t>A group of teenagers randomly chosen from different parts of the world will share many of the same tastes, mediums of communication and responses</a:t>
          </a:r>
        </a:p>
      </dgm:t>
    </dgm:pt>
    <dgm:pt modelId="{7FDD47A2-C37C-474B-8662-D6C0F211DF95}" type="parTrans" cxnId="{1640EE5F-5906-41DC-8507-793AB37E1871}">
      <dgm:prSet/>
      <dgm:spPr/>
      <dgm:t>
        <a:bodyPr/>
        <a:lstStyle/>
        <a:p>
          <a:endParaRPr lang="en-US"/>
        </a:p>
      </dgm:t>
    </dgm:pt>
    <dgm:pt modelId="{9BEAA0E4-29FA-454E-847B-ED2E5AB44071}" type="sibTrans" cxnId="{1640EE5F-5906-41DC-8507-793AB37E1871}">
      <dgm:prSet/>
      <dgm:spPr/>
      <dgm:t>
        <a:bodyPr/>
        <a:lstStyle/>
        <a:p>
          <a:endParaRPr lang="en-US"/>
        </a:p>
      </dgm:t>
    </dgm:pt>
    <dgm:pt modelId="{088E200B-2155-4C04-8473-B02BA40DAB76}">
      <dgm:prSet/>
      <dgm:spPr/>
      <dgm:t>
        <a:bodyPr/>
        <a:lstStyle/>
        <a:p>
          <a:r>
            <a:rPr lang="en-US"/>
            <a:t>Global Elite–affluent consumers who are well traveled and have the money to spend on prestigious products with an image of exclusivity</a:t>
          </a:r>
        </a:p>
      </dgm:t>
    </dgm:pt>
    <dgm:pt modelId="{5D9095E1-880C-4669-B497-9647AD7D2181}" type="parTrans" cxnId="{0C1C0A7F-20EE-49F2-8763-D8AE6E75246C}">
      <dgm:prSet/>
      <dgm:spPr/>
      <dgm:t>
        <a:bodyPr/>
        <a:lstStyle/>
        <a:p>
          <a:endParaRPr lang="en-US"/>
        </a:p>
      </dgm:t>
    </dgm:pt>
    <dgm:pt modelId="{E428F9E7-2FFE-494D-B788-CD0ECEECA8A8}" type="sibTrans" cxnId="{0C1C0A7F-20EE-49F2-8763-D8AE6E75246C}">
      <dgm:prSet/>
      <dgm:spPr/>
      <dgm:t>
        <a:bodyPr/>
        <a:lstStyle/>
        <a:p>
          <a:endParaRPr lang="en-US"/>
        </a:p>
      </dgm:t>
    </dgm:pt>
    <dgm:pt modelId="{F14B41B3-3B7E-4F53-A4BF-4FEEF961126F}" type="pres">
      <dgm:prSet presAssocID="{413AB974-9BC9-4D9A-B9B3-3BC0EBED7C1D}" presName="Name0" presStyleCnt="0">
        <dgm:presLayoutVars>
          <dgm:dir/>
          <dgm:animLvl val="lvl"/>
          <dgm:resizeHandles val="exact"/>
        </dgm:presLayoutVars>
      </dgm:prSet>
      <dgm:spPr/>
    </dgm:pt>
    <dgm:pt modelId="{36D66823-4FCC-4AE9-8261-B23B47E3F095}" type="pres">
      <dgm:prSet presAssocID="{088E200B-2155-4C04-8473-B02BA40DAB76}" presName="boxAndChildren" presStyleCnt="0"/>
      <dgm:spPr/>
    </dgm:pt>
    <dgm:pt modelId="{D0A41F2B-1312-4DDD-A33C-43AA955A0764}" type="pres">
      <dgm:prSet presAssocID="{088E200B-2155-4C04-8473-B02BA40DAB76}" presName="parentTextBox" presStyleLbl="node1" presStyleIdx="0" presStyleCnt="2"/>
      <dgm:spPr/>
    </dgm:pt>
    <dgm:pt modelId="{5A7F56BC-DB54-4B0C-8061-35D69E609D36}" type="pres">
      <dgm:prSet presAssocID="{56B64FC1-9BE8-4544-AA63-1717A8004612}" presName="sp" presStyleCnt="0"/>
      <dgm:spPr/>
    </dgm:pt>
    <dgm:pt modelId="{FC1A8E0D-D53F-4F24-A3E3-EEB7DD4D2966}" type="pres">
      <dgm:prSet presAssocID="{D4EA9450-6A7C-48FD-B6B5-1076B51647AF}" presName="arrowAndChildren" presStyleCnt="0"/>
      <dgm:spPr/>
    </dgm:pt>
    <dgm:pt modelId="{8DF4E835-0592-4517-B3AA-38685C00FC44}" type="pres">
      <dgm:prSet presAssocID="{D4EA9450-6A7C-48FD-B6B5-1076B51647AF}" presName="parentTextArrow" presStyleLbl="node1" presStyleIdx="0" presStyleCnt="2"/>
      <dgm:spPr/>
    </dgm:pt>
    <dgm:pt modelId="{7241602D-6924-47C5-86E2-BF4F46DF91E1}" type="pres">
      <dgm:prSet presAssocID="{D4EA9450-6A7C-48FD-B6B5-1076B51647AF}" presName="arrow" presStyleLbl="node1" presStyleIdx="1" presStyleCnt="2"/>
      <dgm:spPr/>
    </dgm:pt>
    <dgm:pt modelId="{71E08783-5099-4D3F-8149-221BB713C9C3}" type="pres">
      <dgm:prSet presAssocID="{D4EA9450-6A7C-48FD-B6B5-1076B51647AF}" presName="descendantArrow" presStyleCnt="0"/>
      <dgm:spPr/>
    </dgm:pt>
    <dgm:pt modelId="{3438D06F-D81B-4682-8CE5-E59CAEDC0F41}" type="pres">
      <dgm:prSet presAssocID="{45A49981-208F-46DE-AE15-B2024B0324C5}" presName="childTextArrow" presStyleLbl="fgAccFollowNode1" presStyleIdx="0" presStyleCnt="1">
        <dgm:presLayoutVars>
          <dgm:bulletEnabled val="1"/>
        </dgm:presLayoutVars>
      </dgm:prSet>
      <dgm:spPr/>
    </dgm:pt>
  </dgm:ptLst>
  <dgm:cxnLst>
    <dgm:cxn modelId="{1640EE5F-5906-41DC-8507-793AB37E1871}" srcId="{D4EA9450-6A7C-48FD-B6B5-1076B51647AF}" destId="{45A49981-208F-46DE-AE15-B2024B0324C5}" srcOrd="0" destOrd="0" parTransId="{7FDD47A2-C37C-474B-8662-D6C0F211DF95}" sibTransId="{9BEAA0E4-29FA-454E-847B-ED2E5AB44071}"/>
    <dgm:cxn modelId="{D79B4847-68B6-4C90-831C-D47421E452F9}" type="presOf" srcId="{D4EA9450-6A7C-48FD-B6B5-1076B51647AF}" destId="{8DF4E835-0592-4517-B3AA-38685C00FC44}" srcOrd="0" destOrd="0" presId="urn:microsoft.com/office/officeart/2005/8/layout/process4"/>
    <dgm:cxn modelId="{8FEE744E-A0ED-423C-B107-07BB6BF40CF8}" type="presOf" srcId="{088E200B-2155-4C04-8473-B02BA40DAB76}" destId="{D0A41F2B-1312-4DDD-A33C-43AA955A0764}" srcOrd="0" destOrd="0" presId="urn:microsoft.com/office/officeart/2005/8/layout/process4"/>
    <dgm:cxn modelId="{0C1C0A7F-20EE-49F2-8763-D8AE6E75246C}" srcId="{413AB974-9BC9-4D9A-B9B3-3BC0EBED7C1D}" destId="{088E200B-2155-4C04-8473-B02BA40DAB76}" srcOrd="1" destOrd="0" parTransId="{5D9095E1-880C-4669-B497-9647AD7D2181}" sibTransId="{E428F9E7-2FFE-494D-B788-CD0ECEECA8A8}"/>
    <dgm:cxn modelId="{D86BBC88-538B-4116-B4FA-34C749C11ECB}" type="presOf" srcId="{413AB974-9BC9-4D9A-B9B3-3BC0EBED7C1D}" destId="{F14B41B3-3B7E-4F53-A4BF-4FEEF961126F}" srcOrd="0" destOrd="0" presId="urn:microsoft.com/office/officeart/2005/8/layout/process4"/>
    <dgm:cxn modelId="{568FC7A0-A2BE-4C12-8AC3-09CE0D9F151C}" srcId="{413AB974-9BC9-4D9A-B9B3-3BC0EBED7C1D}" destId="{D4EA9450-6A7C-48FD-B6B5-1076B51647AF}" srcOrd="0" destOrd="0" parTransId="{C3CC8712-F02B-4799-BFE4-FFD72D4CF29A}" sibTransId="{56B64FC1-9BE8-4544-AA63-1717A8004612}"/>
    <dgm:cxn modelId="{D8DCE7CE-560F-4BBA-9068-920CDBC5D78B}" type="presOf" srcId="{D4EA9450-6A7C-48FD-B6B5-1076B51647AF}" destId="{7241602D-6924-47C5-86E2-BF4F46DF91E1}" srcOrd="1" destOrd="0" presId="urn:microsoft.com/office/officeart/2005/8/layout/process4"/>
    <dgm:cxn modelId="{7C8A23E1-521D-4EC3-A808-FF006B856EA7}" type="presOf" srcId="{45A49981-208F-46DE-AE15-B2024B0324C5}" destId="{3438D06F-D81B-4682-8CE5-E59CAEDC0F41}" srcOrd="0" destOrd="0" presId="urn:microsoft.com/office/officeart/2005/8/layout/process4"/>
    <dgm:cxn modelId="{17DC1A82-2CBC-49BD-8C73-F8A598AE649A}" type="presParOf" srcId="{F14B41B3-3B7E-4F53-A4BF-4FEEF961126F}" destId="{36D66823-4FCC-4AE9-8261-B23B47E3F095}" srcOrd="0" destOrd="0" presId="urn:microsoft.com/office/officeart/2005/8/layout/process4"/>
    <dgm:cxn modelId="{055A2B28-5078-4A36-BF57-70464F5759C3}" type="presParOf" srcId="{36D66823-4FCC-4AE9-8261-B23B47E3F095}" destId="{D0A41F2B-1312-4DDD-A33C-43AA955A0764}" srcOrd="0" destOrd="0" presId="urn:microsoft.com/office/officeart/2005/8/layout/process4"/>
    <dgm:cxn modelId="{39A3DB2B-DDD8-4CF2-900B-D73E308332EA}" type="presParOf" srcId="{F14B41B3-3B7E-4F53-A4BF-4FEEF961126F}" destId="{5A7F56BC-DB54-4B0C-8061-35D69E609D36}" srcOrd="1" destOrd="0" presId="urn:microsoft.com/office/officeart/2005/8/layout/process4"/>
    <dgm:cxn modelId="{69F85FD0-37A3-4C98-88E3-F27AD56BBF1A}" type="presParOf" srcId="{F14B41B3-3B7E-4F53-A4BF-4FEEF961126F}" destId="{FC1A8E0D-D53F-4F24-A3E3-EEB7DD4D2966}" srcOrd="2" destOrd="0" presId="urn:microsoft.com/office/officeart/2005/8/layout/process4"/>
    <dgm:cxn modelId="{C63D962F-C8A9-4492-B747-1A992C14D6F2}" type="presParOf" srcId="{FC1A8E0D-D53F-4F24-A3E3-EEB7DD4D2966}" destId="{8DF4E835-0592-4517-B3AA-38685C00FC44}" srcOrd="0" destOrd="0" presId="urn:microsoft.com/office/officeart/2005/8/layout/process4"/>
    <dgm:cxn modelId="{7A79C959-70C6-4763-A54A-5EBB953A2783}" type="presParOf" srcId="{FC1A8E0D-D53F-4F24-A3E3-EEB7DD4D2966}" destId="{7241602D-6924-47C5-86E2-BF4F46DF91E1}" srcOrd="1" destOrd="0" presId="urn:microsoft.com/office/officeart/2005/8/layout/process4"/>
    <dgm:cxn modelId="{3E54AB55-D875-45A1-9CD4-2A56C8C15F8B}" type="presParOf" srcId="{FC1A8E0D-D53F-4F24-A3E3-EEB7DD4D2966}" destId="{71E08783-5099-4D3F-8149-221BB713C9C3}" srcOrd="2" destOrd="0" presId="urn:microsoft.com/office/officeart/2005/8/layout/process4"/>
    <dgm:cxn modelId="{0AAC5C1E-2B63-433B-A296-8A7CDBE8DB93}" type="presParOf" srcId="{71E08783-5099-4D3F-8149-221BB713C9C3}" destId="{3438D06F-D81B-4682-8CE5-E59CAEDC0F4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FD616A-5C73-4896-A14C-C1114AA0E5EB}"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3315DA1-89A7-46A0-BD4E-A8583890E980}">
      <dgm:prSet/>
      <dgm:spPr/>
      <dgm:t>
        <a:bodyPr/>
        <a:lstStyle/>
        <a:p>
          <a:r>
            <a:rPr lang="en-US"/>
            <a:t>Benefit segmentation focuses on the value equation</a:t>
          </a:r>
        </a:p>
      </dgm:t>
    </dgm:pt>
    <dgm:pt modelId="{108EC138-0DA1-498C-A41B-1B4C474CD2F4}" type="parTrans" cxnId="{43215A5A-E9F2-47E7-BC92-1696879ADB2D}">
      <dgm:prSet/>
      <dgm:spPr/>
      <dgm:t>
        <a:bodyPr/>
        <a:lstStyle/>
        <a:p>
          <a:endParaRPr lang="en-US"/>
        </a:p>
      </dgm:t>
    </dgm:pt>
    <dgm:pt modelId="{935D6D6C-03C0-4681-8046-D493946675E3}" type="sibTrans" cxnId="{43215A5A-E9F2-47E7-BC92-1696879ADB2D}">
      <dgm:prSet/>
      <dgm:spPr/>
      <dgm:t>
        <a:bodyPr/>
        <a:lstStyle/>
        <a:p>
          <a:endParaRPr lang="en-US"/>
        </a:p>
      </dgm:t>
    </dgm:pt>
    <dgm:pt modelId="{6B3503F9-6D1A-43BC-8765-562415495AEA}">
      <dgm:prSet/>
      <dgm:spPr/>
      <dgm:t>
        <a:bodyPr/>
        <a:lstStyle/>
        <a:p>
          <a:r>
            <a:rPr lang="en-US"/>
            <a:t>Value=Benefits/Price</a:t>
          </a:r>
        </a:p>
      </dgm:t>
    </dgm:pt>
    <dgm:pt modelId="{CD2739F6-5CA2-493E-921A-01D1AA91136E}" type="parTrans" cxnId="{0D589078-BDCB-410B-8B57-813F23E8CE7A}">
      <dgm:prSet/>
      <dgm:spPr/>
      <dgm:t>
        <a:bodyPr/>
        <a:lstStyle/>
        <a:p>
          <a:endParaRPr lang="en-US"/>
        </a:p>
      </dgm:t>
    </dgm:pt>
    <dgm:pt modelId="{899BC8C6-03A3-478D-B09E-8162D4E19E45}" type="sibTrans" cxnId="{0D589078-BDCB-410B-8B57-813F23E8CE7A}">
      <dgm:prSet/>
      <dgm:spPr/>
      <dgm:t>
        <a:bodyPr/>
        <a:lstStyle/>
        <a:p>
          <a:endParaRPr lang="en-US"/>
        </a:p>
      </dgm:t>
    </dgm:pt>
    <dgm:pt modelId="{F34E34EF-F6C8-4465-AF5A-D948CBE68043}">
      <dgm:prSet/>
      <dgm:spPr/>
      <dgm:t>
        <a:bodyPr/>
        <a:lstStyle/>
        <a:p>
          <a:r>
            <a:rPr lang="en-US"/>
            <a:t>Based on understanding the problem a product solves, the benefit it offers, or the issue it addresses</a:t>
          </a:r>
        </a:p>
      </dgm:t>
    </dgm:pt>
    <dgm:pt modelId="{3560D307-6F8E-4273-8656-63E234D7C4AB}" type="parTrans" cxnId="{6FCAB10D-FE50-46C9-822C-3E9F1FE1E6F3}">
      <dgm:prSet/>
      <dgm:spPr/>
      <dgm:t>
        <a:bodyPr/>
        <a:lstStyle/>
        <a:p>
          <a:endParaRPr lang="en-US"/>
        </a:p>
      </dgm:t>
    </dgm:pt>
    <dgm:pt modelId="{42D6995B-462A-4260-962A-90C2ACD280E5}" type="sibTrans" cxnId="{6FCAB10D-FE50-46C9-822C-3E9F1FE1E6F3}">
      <dgm:prSet/>
      <dgm:spPr/>
      <dgm:t>
        <a:bodyPr/>
        <a:lstStyle/>
        <a:p>
          <a:endParaRPr lang="en-US"/>
        </a:p>
      </dgm:t>
    </dgm:pt>
    <dgm:pt modelId="{CFBCC794-BE4F-4E8E-9302-216D770FCEAE}" type="pres">
      <dgm:prSet presAssocID="{0DFD616A-5C73-4896-A14C-C1114AA0E5EB}" presName="Name0" presStyleCnt="0">
        <dgm:presLayoutVars>
          <dgm:dir/>
          <dgm:animLvl val="lvl"/>
          <dgm:resizeHandles val="exact"/>
        </dgm:presLayoutVars>
      </dgm:prSet>
      <dgm:spPr/>
    </dgm:pt>
    <dgm:pt modelId="{6E356D70-F898-4E1B-9AE4-21A1FC87A77D}" type="pres">
      <dgm:prSet presAssocID="{F34E34EF-F6C8-4465-AF5A-D948CBE68043}" presName="boxAndChildren" presStyleCnt="0"/>
      <dgm:spPr/>
    </dgm:pt>
    <dgm:pt modelId="{E1303444-D40C-4380-B10A-E1C29A37E82E}" type="pres">
      <dgm:prSet presAssocID="{F34E34EF-F6C8-4465-AF5A-D948CBE68043}" presName="parentTextBox" presStyleLbl="node1" presStyleIdx="0" presStyleCnt="2"/>
      <dgm:spPr/>
    </dgm:pt>
    <dgm:pt modelId="{10D23972-E20D-4B23-8C53-29524FCF533C}" type="pres">
      <dgm:prSet presAssocID="{935D6D6C-03C0-4681-8046-D493946675E3}" presName="sp" presStyleCnt="0"/>
      <dgm:spPr/>
    </dgm:pt>
    <dgm:pt modelId="{A50E7939-4199-483A-A8F0-BB6E68312157}" type="pres">
      <dgm:prSet presAssocID="{43315DA1-89A7-46A0-BD4E-A8583890E980}" presName="arrowAndChildren" presStyleCnt="0"/>
      <dgm:spPr/>
    </dgm:pt>
    <dgm:pt modelId="{E5DD46F2-DCDD-42B7-A209-7AFAADFCFB4C}" type="pres">
      <dgm:prSet presAssocID="{43315DA1-89A7-46A0-BD4E-A8583890E980}" presName="parentTextArrow" presStyleLbl="node1" presStyleIdx="0" presStyleCnt="2"/>
      <dgm:spPr/>
    </dgm:pt>
    <dgm:pt modelId="{B913D6BB-7496-4EDD-997B-A8C555762E7C}" type="pres">
      <dgm:prSet presAssocID="{43315DA1-89A7-46A0-BD4E-A8583890E980}" presName="arrow" presStyleLbl="node1" presStyleIdx="1" presStyleCnt="2"/>
      <dgm:spPr/>
    </dgm:pt>
    <dgm:pt modelId="{D53012DB-8733-406E-B89D-C027139A3DCF}" type="pres">
      <dgm:prSet presAssocID="{43315DA1-89A7-46A0-BD4E-A8583890E980}" presName="descendantArrow" presStyleCnt="0"/>
      <dgm:spPr/>
    </dgm:pt>
    <dgm:pt modelId="{FEC5AC54-64C7-4C23-A355-F0E8F78BE0C3}" type="pres">
      <dgm:prSet presAssocID="{6B3503F9-6D1A-43BC-8765-562415495AEA}" presName="childTextArrow" presStyleLbl="fgAccFollowNode1" presStyleIdx="0" presStyleCnt="1">
        <dgm:presLayoutVars>
          <dgm:bulletEnabled val="1"/>
        </dgm:presLayoutVars>
      </dgm:prSet>
      <dgm:spPr/>
    </dgm:pt>
  </dgm:ptLst>
  <dgm:cxnLst>
    <dgm:cxn modelId="{6FCAB10D-FE50-46C9-822C-3E9F1FE1E6F3}" srcId="{0DFD616A-5C73-4896-A14C-C1114AA0E5EB}" destId="{F34E34EF-F6C8-4465-AF5A-D948CBE68043}" srcOrd="1" destOrd="0" parTransId="{3560D307-6F8E-4273-8656-63E234D7C4AB}" sibTransId="{42D6995B-462A-4260-962A-90C2ACD280E5}"/>
    <dgm:cxn modelId="{53D96B5E-405D-4148-8841-C3F2CF580495}" type="presOf" srcId="{0DFD616A-5C73-4896-A14C-C1114AA0E5EB}" destId="{CFBCC794-BE4F-4E8E-9302-216D770FCEAE}" srcOrd="0" destOrd="0" presId="urn:microsoft.com/office/officeart/2005/8/layout/process4"/>
    <dgm:cxn modelId="{0D589078-BDCB-410B-8B57-813F23E8CE7A}" srcId="{43315DA1-89A7-46A0-BD4E-A8583890E980}" destId="{6B3503F9-6D1A-43BC-8765-562415495AEA}" srcOrd="0" destOrd="0" parTransId="{CD2739F6-5CA2-493E-921A-01D1AA91136E}" sibTransId="{899BC8C6-03A3-478D-B09E-8162D4E19E45}"/>
    <dgm:cxn modelId="{43215A5A-E9F2-47E7-BC92-1696879ADB2D}" srcId="{0DFD616A-5C73-4896-A14C-C1114AA0E5EB}" destId="{43315DA1-89A7-46A0-BD4E-A8583890E980}" srcOrd="0" destOrd="0" parTransId="{108EC138-0DA1-498C-A41B-1B4C474CD2F4}" sibTransId="{935D6D6C-03C0-4681-8046-D493946675E3}"/>
    <dgm:cxn modelId="{772E9693-DFF8-4E53-ACE8-BA612DE483D7}" type="presOf" srcId="{6B3503F9-6D1A-43BC-8765-562415495AEA}" destId="{FEC5AC54-64C7-4C23-A355-F0E8F78BE0C3}" srcOrd="0" destOrd="0" presId="urn:microsoft.com/office/officeart/2005/8/layout/process4"/>
    <dgm:cxn modelId="{62D88196-7CCF-41F9-95BA-1A9B844CABA7}" type="presOf" srcId="{43315DA1-89A7-46A0-BD4E-A8583890E980}" destId="{B913D6BB-7496-4EDD-997B-A8C555762E7C}" srcOrd="1" destOrd="0" presId="urn:microsoft.com/office/officeart/2005/8/layout/process4"/>
    <dgm:cxn modelId="{B74FD2B3-4CF5-49A5-989D-FE000671C23B}" type="presOf" srcId="{43315DA1-89A7-46A0-BD4E-A8583890E980}" destId="{E5DD46F2-DCDD-42B7-A209-7AFAADFCFB4C}" srcOrd="0" destOrd="0" presId="urn:microsoft.com/office/officeart/2005/8/layout/process4"/>
    <dgm:cxn modelId="{BD397BB8-9153-454C-9923-BBE0ABE6F397}" type="presOf" srcId="{F34E34EF-F6C8-4465-AF5A-D948CBE68043}" destId="{E1303444-D40C-4380-B10A-E1C29A37E82E}" srcOrd="0" destOrd="0" presId="urn:microsoft.com/office/officeart/2005/8/layout/process4"/>
    <dgm:cxn modelId="{EE5D47B9-78FB-4BCF-8DFA-C0492B0A04C8}" type="presParOf" srcId="{CFBCC794-BE4F-4E8E-9302-216D770FCEAE}" destId="{6E356D70-F898-4E1B-9AE4-21A1FC87A77D}" srcOrd="0" destOrd="0" presId="urn:microsoft.com/office/officeart/2005/8/layout/process4"/>
    <dgm:cxn modelId="{36055137-43FA-4A61-90ED-0AAF2A17B835}" type="presParOf" srcId="{6E356D70-F898-4E1B-9AE4-21A1FC87A77D}" destId="{E1303444-D40C-4380-B10A-E1C29A37E82E}" srcOrd="0" destOrd="0" presId="urn:microsoft.com/office/officeart/2005/8/layout/process4"/>
    <dgm:cxn modelId="{F2D71C19-FE02-4626-B806-4B2CAC4E7D13}" type="presParOf" srcId="{CFBCC794-BE4F-4E8E-9302-216D770FCEAE}" destId="{10D23972-E20D-4B23-8C53-29524FCF533C}" srcOrd="1" destOrd="0" presId="urn:microsoft.com/office/officeart/2005/8/layout/process4"/>
    <dgm:cxn modelId="{1E4ED7BA-733A-4E74-AD00-F8CF928643E7}" type="presParOf" srcId="{CFBCC794-BE4F-4E8E-9302-216D770FCEAE}" destId="{A50E7939-4199-483A-A8F0-BB6E68312157}" srcOrd="2" destOrd="0" presId="urn:microsoft.com/office/officeart/2005/8/layout/process4"/>
    <dgm:cxn modelId="{3636BEBA-D82C-4E6E-940B-7AD4BA77ADEA}" type="presParOf" srcId="{A50E7939-4199-483A-A8F0-BB6E68312157}" destId="{E5DD46F2-DCDD-42B7-A209-7AFAADFCFB4C}" srcOrd="0" destOrd="0" presId="urn:microsoft.com/office/officeart/2005/8/layout/process4"/>
    <dgm:cxn modelId="{55067714-CAE4-4D01-A362-602D22D2EBC9}" type="presParOf" srcId="{A50E7939-4199-483A-A8F0-BB6E68312157}" destId="{B913D6BB-7496-4EDD-997B-A8C555762E7C}" srcOrd="1" destOrd="0" presId="urn:microsoft.com/office/officeart/2005/8/layout/process4"/>
    <dgm:cxn modelId="{9FBC4257-CAF1-44C3-8BE8-EBB735C2609F}" type="presParOf" srcId="{A50E7939-4199-483A-A8F0-BB6E68312157}" destId="{D53012DB-8733-406E-B89D-C027139A3DCF}" srcOrd="2" destOrd="0" presId="urn:microsoft.com/office/officeart/2005/8/layout/process4"/>
    <dgm:cxn modelId="{291E1526-2A79-4F86-9B3C-F8B8E0502EEF}" type="presParOf" srcId="{D53012DB-8733-406E-B89D-C027139A3DCF}" destId="{FEC5AC54-64C7-4C23-A355-F0E8F78BE0C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61ABD-7CFB-407E-8BE0-B040F3DD4F2C}">
      <dsp:nvSpPr>
        <dsp:cNvPr id="0" name=""/>
        <dsp:cNvSpPr/>
      </dsp:nvSpPr>
      <dsp:spPr>
        <a:xfrm>
          <a:off x="0" y="422"/>
          <a:ext cx="4947047" cy="5812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4843B-3CB6-48B7-985B-B3B279995811}">
      <dsp:nvSpPr>
        <dsp:cNvPr id="0" name=""/>
        <dsp:cNvSpPr/>
      </dsp:nvSpPr>
      <dsp:spPr>
        <a:xfrm>
          <a:off x="175843" y="131214"/>
          <a:ext cx="319714" cy="3197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092B-4E5B-4D56-95BB-DF8E31719D33}">
      <dsp:nvSpPr>
        <dsp:cNvPr id="0" name=""/>
        <dsp:cNvSpPr/>
      </dsp:nvSpPr>
      <dsp:spPr>
        <a:xfrm>
          <a:off x="671400" y="422"/>
          <a:ext cx="4275646" cy="58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521" tIns="61521" rIns="61521" bIns="61521" numCol="1" spcCol="1270" anchor="ctr" anchorCtr="0">
          <a:noAutofit/>
        </a:bodyPr>
        <a:lstStyle/>
        <a:p>
          <a:pPr marL="0" lvl="0" indent="0" algn="l" defTabSz="622300">
            <a:lnSpc>
              <a:spcPct val="90000"/>
            </a:lnSpc>
            <a:spcBef>
              <a:spcPct val="0"/>
            </a:spcBef>
            <a:spcAft>
              <a:spcPct val="35000"/>
            </a:spcAft>
            <a:buNone/>
          </a:pPr>
          <a:r>
            <a:rPr lang="en-US" sz="1400" kern="1200"/>
            <a:t>Product/Service – what you are marketing</a:t>
          </a:r>
        </a:p>
      </dsp:txBody>
      <dsp:txXfrm>
        <a:off x="671400" y="422"/>
        <a:ext cx="4275646" cy="581299"/>
      </dsp:txXfrm>
    </dsp:sp>
    <dsp:sp modelId="{B6E47B44-123B-4210-A195-28412FE58364}">
      <dsp:nvSpPr>
        <dsp:cNvPr id="0" name=""/>
        <dsp:cNvSpPr/>
      </dsp:nvSpPr>
      <dsp:spPr>
        <a:xfrm>
          <a:off x="0" y="727046"/>
          <a:ext cx="4947047" cy="5812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EFA3B-2E1F-46C7-92BE-450F56BD32F3}">
      <dsp:nvSpPr>
        <dsp:cNvPr id="0" name=""/>
        <dsp:cNvSpPr/>
      </dsp:nvSpPr>
      <dsp:spPr>
        <a:xfrm>
          <a:off x="175843" y="857838"/>
          <a:ext cx="319714" cy="3197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ACAE9A-1291-4C39-A157-51A9A97A9C1D}">
      <dsp:nvSpPr>
        <dsp:cNvPr id="0" name=""/>
        <dsp:cNvSpPr/>
      </dsp:nvSpPr>
      <dsp:spPr>
        <a:xfrm>
          <a:off x="671400" y="727046"/>
          <a:ext cx="4275646" cy="58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521" tIns="61521" rIns="61521" bIns="61521" numCol="1" spcCol="1270" anchor="ctr" anchorCtr="0">
          <a:noAutofit/>
        </a:bodyPr>
        <a:lstStyle/>
        <a:p>
          <a:pPr marL="0" lvl="0" indent="0" algn="l" defTabSz="622300">
            <a:lnSpc>
              <a:spcPct val="90000"/>
            </a:lnSpc>
            <a:spcBef>
              <a:spcPct val="0"/>
            </a:spcBef>
            <a:spcAft>
              <a:spcPct val="35000"/>
            </a:spcAft>
            <a:buNone/>
          </a:pPr>
          <a:r>
            <a:rPr lang="en-US" sz="1400" kern="1200"/>
            <a:t>Price – the price you set for the market</a:t>
          </a:r>
        </a:p>
      </dsp:txBody>
      <dsp:txXfrm>
        <a:off x="671400" y="727046"/>
        <a:ext cx="4275646" cy="581299"/>
      </dsp:txXfrm>
    </dsp:sp>
    <dsp:sp modelId="{3671A1B8-EFE3-4F5A-8D48-5F723AE6F18A}">
      <dsp:nvSpPr>
        <dsp:cNvPr id="0" name=""/>
        <dsp:cNvSpPr/>
      </dsp:nvSpPr>
      <dsp:spPr>
        <a:xfrm>
          <a:off x="0" y="1453670"/>
          <a:ext cx="4947047" cy="5812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EC58A-EFB0-4C77-9248-967C39B7ABCB}">
      <dsp:nvSpPr>
        <dsp:cNvPr id="0" name=""/>
        <dsp:cNvSpPr/>
      </dsp:nvSpPr>
      <dsp:spPr>
        <a:xfrm>
          <a:off x="175843" y="1584462"/>
          <a:ext cx="319714" cy="3197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B85FAA-C159-4620-9B30-627C75CFBD8A}">
      <dsp:nvSpPr>
        <dsp:cNvPr id="0" name=""/>
        <dsp:cNvSpPr/>
      </dsp:nvSpPr>
      <dsp:spPr>
        <a:xfrm>
          <a:off x="671400" y="1453670"/>
          <a:ext cx="4275646" cy="58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521" tIns="61521" rIns="61521" bIns="61521" numCol="1" spcCol="1270" anchor="ctr" anchorCtr="0">
          <a:noAutofit/>
        </a:bodyPr>
        <a:lstStyle/>
        <a:p>
          <a:pPr marL="0" lvl="0" indent="0" algn="l" defTabSz="622300">
            <a:lnSpc>
              <a:spcPct val="90000"/>
            </a:lnSpc>
            <a:spcBef>
              <a:spcPct val="0"/>
            </a:spcBef>
            <a:spcAft>
              <a:spcPct val="35000"/>
            </a:spcAft>
            <a:buNone/>
          </a:pPr>
          <a:r>
            <a:rPr lang="en-US" sz="1400" kern="1200"/>
            <a:t>Promotion – the methods you use to communicate with the potential customers</a:t>
          </a:r>
        </a:p>
      </dsp:txBody>
      <dsp:txXfrm>
        <a:off x="671400" y="1453670"/>
        <a:ext cx="4275646" cy="581299"/>
      </dsp:txXfrm>
    </dsp:sp>
    <dsp:sp modelId="{FA0869F1-4D36-4058-A5A0-85E33899B4CF}">
      <dsp:nvSpPr>
        <dsp:cNvPr id="0" name=""/>
        <dsp:cNvSpPr/>
      </dsp:nvSpPr>
      <dsp:spPr>
        <a:xfrm>
          <a:off x="0" y="2180294"/>
          <a:ext cx="4947047" cy="5812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31D27-F11C-4DCC-A990-60A254BD9ED2}">
      <dsp:nvSpPr>
        <dsp:cNvPr id="0" name=""/>
        <dsp:cNvSpPr/>
      </dsp:nvSpPr>
      <dsp:spPr>
        <a:xfrm>
          <a:off x="175843" y="2311086"/>
          <a:ext cx="319714" cy="3197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C11F1F-A599-423F-AE64-275F82679E93}">
      <dsp:nvSpPr>
        <dsp:cNvPr id="0" name=""/>
        <dsp:cNvSpPr/>
      </dsp:nvSpPr>
      <dsp:spPr>
        <a:xfrm>
          <a:off x="671400" y="2180294"/>
          <a:ext cx="4275646" cy="58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521" tIns="61521" rIns="61521" bIns="61521" numCol="1" spcCol="1270" anchor="ctr" anchorCtr="0">
          <a:noAutofit/>
        </a:bodyPr>
        <a:lstStyle/>
        <a:p>
          <a:pPr marL="0" lvl="0" indent="0" algn="l" defTabSz="622300">
            <a:lnSpc>
              <a:spcPct val="90000"/>
            </a:lnSpc>
            <a:spcBef>
              <a:spcPct val="0"/>
            </a:spcBef>
            <a:spcAft>
              <a:spcPct val="35000"/>
            </a:spcAft>
            <a:buNone/>
          </a:pPr>
          <a:r>
            <a:rPr lang="en-US" sz="1400" kern="1200"/>
            <a:t>Placement – the distribution channels you use to reach the customer</a:t>
          </a:r>
        </a:p>
      </dsp:txBody>
      <dsp:txXfrm>
        <a:off x="671400" y="2180294"/>
        <a:ext cx="4275646" cy="581299"/>
      </dsp:txXfrm>
    </dsp:sp>
    <dsp:sp modelId="{7D54978A-561F-480B-B815-85BA962E66D5}">
      <dsp:nvSpPr>
        <dsp:cNvPr id="0" name=""/>
        <dsp:cNvSpPr/>
      </dsp:nvSpPr>
      <dsp:spPr>
        <a:xfrm>
          <a:off x="0" y="2906918"/>
          <a:ext cx="4947047" cy="58129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5CE6A-ACC7-49A6-9D20-3DF4AD52318A}">
      <dsp:nvSpPr>
        <dsp:cNvPr id="0" name=""/>
        <dsp:cNvSpPr/>
      </dsp:nvSpPr>
      <dsp:spPr>
        <a:xfrm>
          <a:off x="175843" y="3037710"/>
          <a:ext cx="319714" cy="3197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8721D-2FC2-4A5C-99DB-66DBF3122986}">
      <dsp:nvSpPr>
        <dsp:cNvPr id="0" name=""/>
        <dsp:cNvSpPr/>
      </dsp:nvSpPr>
      <dsp:spPr>
        <a:xfrm>
          <a:off x="671400" y="2906918"/>
          <a:ext cx="4275646" cy="58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521" tIns="61521" rIns="61521" bIns="61521" numCol="1" spcCol="1270" anchor="ctr" anchorCtr="0">
          <a:noAutofit/>
        </a:bodyPr>
        <a:lstStyle/>
        <a:p>
          <a:pPr marL="0" lvl="0" indent="0" algn="l" defTabSz="622300">
            <a:lnSpc>
              <a:spcPct val="90000"/>
            </a:lnSpc>
            <a:spcBef>
              <a:spcPct val="0"/>
            </a:spcBef>
            <a:spcAft>
              <a:spcPct val="35000"/>
            </a:spcAft>
            <a:buNone/>
          </a:pPr>
          <a:r>
            <a:rPr lang="en-US" sz="1400" kern="1200"/>
            <a:t>Processes – the processes used by the customer to obtain and use your product/service</a:t>
          </a:r>
        </a:p>
      </dsp:txBody>
      <dsp:txXfrm>
        <a:off x="671400" y="2906918"/>
        <a:ext cx="4275646" cy="581299"/>
      </dsp:txXfrm>
    </dsp:sp>
    <dsp:sp modelId="{B552644D-5720-43B5-93FD-4F7DB9BB04F6}">
      <dsp:nvSpPr>
        <dsp:cNvPr id="0" name=""/>
        <dsp:cNvSpPr/>
      </dsp:nvSpPr>
      <dsp:spPr>
        <a:xfrm>
          <a:off x="0" y="3633542"/>
          <a:ext cx="4947047" cy="5812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41E51-B0A2-4596-829E-3B87A6763F6D}">
      <dsp:nvSpPr>
        <dsp:cNvPr id="0" name=""/>
        <dsp:cNvSpPr/>
      </dsp:nvSpPr>
      <dsp:spPr>
        <a:xfrm>
          <a:off x="175843" y="3764334"/>
          <a:ext cx="319714" cy="3197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A76156-45C7-4EE5-8D3C-BB820CCDEB25}">
      <dsp:nvSpPr>
        <dsp:cNvPr id="0" name=""/>
        <dsp:cNvSpPr/>
      </dsp:nvSpPr>
      <dsp:spPr>
        <a:xfrm>
          <a:off x="671400" y="3633542"/>
          <a:ext cx="4275646" cy="58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521" tIns="61521" rIns="61521" bIns="61521" numCol="1" spcCol="1270" anchor="ctr" anchorCtr="0">
          <a:noAutofit/>
        </a:bodyPr>
        <a:lstStyle/>
        <a:p>
          <a:pPr marL="0" lvl="0" indent="0" algn="l" defTabSz="622300">
            <a:lnSpc>
              <a:spcPct val="90000"/>
            </a:lnSpc>
            <a:spcBef>
              <a:spcPct val="0"/>
            </a:spcBef>
            <a:spcAft>
              <a:spcPct val="35000"/>
            </a:spcAft>
            <a:buNone/>
          </a:pPr>
          <a:r>
            <a:rPr lang="en-US" sz="1400" kern="1200"/>
            <a:t>People – the people involved in the value chain to help deliver the product/service from producer to consumer</a:t>
          </a:r>
        </a:p>
      </dsp:txBody>
      <dsp:txXfrm>
        <a:off x="671400" y="3633542"/>
        <a:ext cx="4275646" cy="581299"/>
      </dsp:txXfrm>
    </dsp:sp>
    <dsp:sp modelId="{C3CDFA4C-F80B-44EC-9EC8-ACF02E398998}">
      <dsp:nvSpPr>
        <dsp:cNvPr id="0" name=""/>
        <dsp:cNvSpPr/>
      </dsp:nvSpPr>
      <dsp:spPr>
        <a:xfrm>
          <a:off x="0" y="4360166"/>
          <a:ext cx="4947047" cy="5812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AB371-1ABF-4DDE-AA65-25A98D7D29C1}">
      <dsp:nvSpPr>
        <dsp:cNvPr id="0" name=""/>
        <dsp:cNvSpPr/>
      </dsp:nvSpPr>
      <dsp:spPr>
        <a:xfrm>
          <a:off x="175843" y="4490958"/>
          <a:ext cx="319714" cy="31971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98817D-DA99-401C-AE8A-D7E3DF09B447}">
      <dsp:nvSpPr>
        <dsp:cNvPr id="0" name=""/>
        <dsp:cNvSpPr/>
      </dsp:nvSpPr>
      <dsp:spPr>
        <a:xfrm>
          <a:off x="671400" y="4360166"/>
          <a:ext cx="4275646" cy="58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521" tIns="61521" rIns="61521" bIns="61521" numCol="1" spcCol="1270" anchor="ctr" anchorCtr="0">
          <a:noAutofit/>
        </a:bodyPr>
        <a:lstStyle/>
        <a:p>
          <a:pPr marL="0" lvl="0" indent="0" algn="l" defTabSz="622300">
            <a:lnSpc>
              <a:spcPct val="90000"/>
            </a:lnSpc>
            <a:spcBef>
              <a:spcPct val="0"/>
            </a:spcBef>
            <a:spcAft>
              <a:spcPct val="35000"/>
            </a:spcAft>
            <a:buNone/>
          </a:pPr>
          <a:r>
            <a:rPr lang="en-US" sz="1400" kern="1200"/>
            <a:t>Place – the physical surroundings of the place of business</a:t>
          </a:r>
        </a:p>
      </dsp:txBody>
      <dsp:txXfrm>
        <a:off x="671400" y="4360166"/>
        <a:ext cx="4275646" cy="5812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85F13-3B31-498C-9C42-C3F6A4305935}">
      <dsp:nvSpPr>
        <dsp:cNvPr id="0" name=""/>
        <dsp:cNvSpPr/>
      </dsp:nvSpPr>
      <dsp:spPr>
        <a:xfrm>
          <a:off x="889" y="854760"/>
          <a:ext cx="3123607" cy="1983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917CD-E1C8-46C4-99B0-968304305AA6}">
      <dsp:nvSpPr>
        <dsp:cNvPr id="0" name=""/>
        <dsp:cNvSpPr/>
      </dsp:nvSpPr>
      <dsp:spPr>
        <a:xfrm>
          <a:off x="347957" y="1184474"/>
          <a:ext cx="3123607" cy="1983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Is there currently strong competition in the market segment?</a:t>
          </a:r>
        </a:p>
      </dsp:txBody>
      <dsp:txXfrm>
        <a:off x="406051" y="1242568"/>
        <a:ext cx="3007419" cy="1867302"/>
      </dsp:txXfrm>
    </dsp:sp>
    <dsp:sp modelId="{1D127A97-7ADE-4838-B42D-A7697CC8B68E}">
      <dsp:nvSpPr>
        <dsp:cNvPr id="0" name=""/>
        <dsp:cNvSpPr/>
      </dsp:nvSpPr>
      <dsp:spPr>
        <a:xfrm>
          <a:off x="3818632" y="854760"/>
          <a:ext cx="3123607" cy="1983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D19AD-9C09-4E48-9CC1-E3B8D7D96115}">
      <dsp:nvSpPr>
        <dsp:cNvPr id="0" name=""/>
        <dsp:cNvSpPr/>
      </dsp:nvSpPr>
      <dsp:spPr>
        <a:xfrm>
          <a:off x="4165699" y="1184474"/>
          <a:ext cx="3123607" cy="1983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Is the competition vulnerable in terms of price or quality?</a:t>
          </a:r>
        </a:p>
      </dsp:txBody>
      <dsp:txXfrm>
        <a:off x="4223793" y="1242568"/>
        <a:ext cx="3007419" cy="18673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E451-A2B5-4453-B577-D00DC81A0B5C}">
      <dsp:nvSpPr>
        <dsp:cNvPr id="0" name=""/>
        <dsp:cNvSpPr/>
      </dsp:nvSpPr>
      <dsp:spPr>
        <a:xfrm>
          <a:off x="397080" y="684"/>
          <a:ext cx="3093350" cy="185601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Will adaptation be required? If so, is this economically justifiable in terms of expected sales?</a:t>
          </a:r>
        </a:p>
      </dsp:txBody>
      <dsp:txXfrm>
        <a:off x="397080" y="684"/>
        <a:ext cx="3093350" cy="1856010"/>
      </dsp:txXfrm>
    </dsp:sp>
    <dsp:sp modelId="{FBFD7DD3-0B94-490E-85AB-61F0F3136438}">
      <dsp:nvSpPr>
        <dsp:cNvPr id="0" name=""/>
        <dsp:cNvSpPr/>
      </dsp:nvSpPr>
      <dsp:spPr>
        <a:xfrm>
          <a:off x="3799766" y="684"/>
          <a:ext cx="3093350" cy="185601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Will import restrictions, high tariffs, or a strong home country currency drive up the price of the product in the target market currency and effectively dampen demand?</a:t>
          </a:r>
        </a:p>
      </dsp:txBody>
      <dsp:txXfrm>
        <a:off x="3799766" y="684"/>
        <a:ext cx="3093350" cy="1856010"/>
      </dsp:txXfrm>
    </dsp:sp>
    <dsp:sp modelId="{DD3BC546-65FE-43B8-B474-0A29B88FC74F}">
      <dsp:nvSpPr>
        <dsp:cNvPr id="0" name=""/>
        <dsp:cNvSpPr/>
      </dsp:nvSpPr>
      <dsp:spPr>
        <a:xfrm>
          <a:off x="397080" y="2166030"/>
          <a:ext cx="3093350" cy="185601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Is it advisable to source locally? Would it make sense to source products in the country for export elsewhere in the region?</a:t>
          </a:r>
        </a:p>
      </dsp:txBody>
      <dsp:txXfrm>
        <a:off x="397080" y="2166030"/>
        <a:ext cx="3093350" cy="1856010"/>
      </dsp:txXfrm>
    </dsp:sp>
    <dsp:sp modelId="{E8C73749-4B78-427A-B6D1-D092A4AB0A10}">
      <dsp:nvSpPr>
        <dsp:cNvPr id="0" name=""/>
        <dsp:cNvSpPr/>
      </dsp:nvSpPr>
      <dsp:spPr>
        <a:xfrm>
          <a:off x="3799766" y="2166030"/>
          <a:ext cx="3093350" cy="185601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Is targeting a particular segment compatible with the company</a:t>
          </a:r>
          <a:r>
            <a:rPr lang="ja-JP" sz="1900" kern="1200"/>
            <a:t>’</a:t>
          </a:r>
          <a:r>
            <a:rPr lang="en-US" sz="1900" kern="1200"/>
            <a:t>s goals, brand image, or established sources of competitive advantage?</a:t>
          </a:r>
        </a:p>
      </dsp:txBody>
      <dsp:txXfrm>
        <a:off x="3799766" y="2166030"/>
        <a:ext cx="3093350" cy="1856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BC87-7203-4C03-A9A6-16008A1959DD}">
      <dsp:nvSpPr>
        <dsp:cNvPr id="0" name=""/>
        <dsp:cNvSpPr/>
      </dsp:nvSpPr>
      <dsp:spPr>
        <a:xfrm>
          <a:off x="0" y="2051"/>
          <a:ext cx="4947047" cy="10395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BCD5B-ACF7-4B1F-8F83-EC16FD7175FD}">
      <dsp:nvSpPr>
        <dsp:cNvPr id="0" name=""/>
        <dsp:cNvSpPr/>
      </dsp:nvSpPr>
      <dsp:spPr>
        <a:xfrm>
          <a:off x="314458" y="235946"/>
          <a:ext cx="571743" cy="571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7EF20B-3E93-459B-BD6E-E8DC744FB62A}">
      <dsp:nvSpPr>
        <dsp:cNvPr id="0" name=""/>
        <dsp:cNvSpPr/>
      </dsp:nvSpPr>
      <dsp:spPr>
        <a:xfrm>
          <a:off x="1200661" y="2051"/>
          <a:ext cx="3746385"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933450">
            <a:lnSpc>
              <a:spcPct val="90000"/>
            </a:lnSpc>
            <a:spcBef>
              <a:spcPct val="0"/>
            </a:spcBef>
            <a:spcAft>
              <a:spcPct val="35000"/>
            </a:spcAft>
            <a:buNone/>
          </a:pPr>
          <a:r>
            <a:rPr lang="en-US" sz="2100" kern="1200"/>
            <a:t>Demographic information is a starting point but not the decision factor</a:t>
          </a:r>
        </a:p>
      </dsp:txBody>
      <dsp:txXfrm>
        <a:off x="1200661" y="2051"/>
        <a:ext cx="3746385" cy="1039533"/>
      </dsp:txXfrm>
    </dsp:sp>
    <dsp:sp modelId="{43739C8A-A2A3-4B07-B12C-8AD005D63CF0}">
      <dsp:nvSpPr>
        <dsp:cNvPr id="0" name=""/>
        <dsp:cNvSpPr/>
      </dsp:nvSpPr>
      <dsp:spPr>
        <a:xfrm>
          <a:off x="0" y="1301468"/>
          <a:ext cx="4947047" cy="10395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0143D-0D6C-470E-806B-FFE72FF5EA58}">
      <dsp:nvSpPr>
        <dsp:cNvPr id="0" name=""/>
        <dsp:cNvSpPr/>
      </dsp:nvSpPr>
      <dsp:spPr>
        <a:xfrm>
          <a:off x="314458" y="1535363"/>
          <a:ext cx="571743" cy="571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28AE22-4D08-4E55-BE92-FEC3FE1A0109}">
      <dsp:nvSpPr>
        <dsp:cNvPr id="0" name=""/>
        <dsp:cNvSpPr/>
      </dsp:nvSpPr>
      <dsp:spPr>
        <a:xfrm>
          <a:off x="1200661" y="1301468"/>
          <a:ext cx="2226171"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933450">
            <a:lnSpc>
              <a:spcPct val="90000"/>
            </a:lnSpc>
            <a:spcBef>
              <a:spcPct val="0"/>
            </a:spcBef>
            <a:spcAft>
              <a:spcPct val="35000"/>
            </a:spcAft>
            <a:buNone/>
          </a:pPr>
          <a:r>
            <a:rPr lang="en-US" sz="2100" kern="1200"/>
            <a:t>Product-Market must be considered</a:t>
          </a:r>
        </a:p>
      </dsp:txBody>
      <dsp:txXfrm>
        <a:off x="1200661" y="1301468"/>
        <a:ext cx="2226171" cy="1039533"/>
      </dsp:txXfrm>
    </dsp:sp>
    <dsp:sp modelId="{636382A7-A547-4068-8852-6CA50C45BA5E}">
      <dsp:nvSpPr>
        <dsp:cNvPr id="0" name=""/>
        <dsp:cNvSpPr/>
      </dsp:nvSpPr>
      <dsp:spPr>
        <a:xfrm>
          <a:off x="3426832" y="1301468"/>
          <a:ext cx="1520214"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488950">
            <a:lnSpc>
              <a:spcPct val="90000"/>
            </a:lnSpc>
            <a:spcBef>
              <a:spcPct val="0"/>
            </a:spcBef>
            <a:spcAft>
              <a:spcPct val="35000"/>
            </a:spcAft>
            <a:buNone/>
          </a:pPr>
          <a:r>
            <a:rPr lang="en-US" sz="1100" kern="1200"/>
            <a:t>Market defined by product category</a:t>
          </a:r>
        </a:p>
      </dsp:txBody>
      <dsp:txXfrm>
        <a:off x="3426832" y="1301468"/>
        <a:ext cx="1520214" cy="1039533"/>
      </dsp:txXfrm>
    </dsp:sp>
    <dsp:sp modelId="{A0CE2AB0-0F99-48AA-B7A3-389E7ED05F40}">
      <dsp:nvSpPr>
        <dsp:cNvPr id="0" name=""/>
        <dsp:cNvSpPr/>
      </dsp:nvSpPr>
      <dsp:spPr>
        <a:xfrm>
          <a:off x="0" y="2600885"/>
          <a:ext cx="4947047" cy="10395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74B25-B67B-401F-A77A-3AB0BF58208F}">
      <dsp:nvSpPr>
        <dsp:cNvPr id="0" name=""/>
        <dsp:cNvSpPr/>
      </dsp:nvSpPr>
      <dsp:spPr>
        <a:xfrm>
          <a:off x="314458" y="2834780"/>
          <a:ext cx="571743" cy="571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FD1D60-B96A-4DB9-8CB1-B273D248659E}">
      <dsp:nvSpPr>
        <dsp:cNvPr id="0" name=""/>
        <dsp:cNvSpPr/>
      </dsp:nvSpPr>
      <dsp:spPr>
        <a:xfrm>
          <a:off x="1200661" y="2600885"/>
          <a:ext cx="2226171"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933450">
            <a:lnSpc>
              <a:spcPct val="90000"/>
            </a:lnSpc>
            <a:spcBef>
              <a:spcPct val="0"/>
            </a:spcBef>
            <a:spcAft>
              <a:spcPct val="35000"/>
            </a:spcAft>
            <a:buNone/>
          </a:pPr>
          <a:r>
            <a:rPr lang="en-US" sz="2100" kern="1200"/>
            <a:t>Marketing model drivers must be considered</a:t>
          </a:r>
        </a:p>
      </dsp:txBody>
      <dsp:txXfrm>
        <a:off x="1200661" y="2600885"/>
        <a:ext cx="2226171" cy="1039533"/>
      </dsp:txXfrm>
    </dsp:sp>
    <dsp:sp modelId="{451033F9-4CBD-4AF2-89EC-9B24B0DE1A66}">
      <dsp:nvSpPr>
        <dsp:cNvPr id="0" name=""/>
        <dsp:cNvSpPr/>
      </dsp:nvSpPr>
      <dsp:spPr>
        <a:xfrm>
          <a:off x="3426832" y="2600885"/>
          <a:ext cx="1520214"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488950">
            <a:lnSpc>
              <a:spcPct val="90000"/>
            </a:lnSpc>
            <a:spcBef>
              <a:spcPct val="0"/>
            </a:spcBef>
            <a:spcAft>
              <a:spcPct val="35000"/>
            </a:spcAft>
            <a:buNone/>
          </a:pPr>
          <a:r>
            <a:rPr lang="en-US" sz="1100" kern="1200"/>
            <a:t>Factors required for a business to take root and grow</a:t>
          </a:r>
        </a:p>
      </dsp:txBody>
      <dsp:txXfrm>
        <a:off x="3426832" y="2600885"/>
        <a:ext cx="1520214" cy="1039533"/>
      </dsp:txXfrm>
    </dsp:sp>
    <dsp:sp modelId="{AD371EF1-7CEF-4510-B0FE-395CEE6050F5}">
      <dsp:nvSpPr>
        <dsp:cNvPr id="0" name=""/>
        <dsp:cNvSpPr/>
      </dsp:nvSpPr>
      <dsp:spPr>
        <a:xfrm>
          <a:off x="0" y="3900303"/>
          <a:ext cx="4947047" cy="10395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C80D5-35CD-41A6-8E86-6473D66CFCDB}">
      <dsp:nvSpPr>
        <dsp:cNvPr id="0" name=""/>
        <dsp:cNvSpPr/>
      </dsp:nvSpPr>
      <dsp:spPr>
        <a:xfrm>
          <a:off x="314458" y="4134198"/>
          <a:ext cx="571743" cy="5717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134F9C-6CFA-4C85-96B0-70E3274B2DF1}">
      <dsp:nvSpPr>
        <dsp:cNvPr id="0" name=""/>
        <dsp:cNvSpPr/>
      </dsp:nvSpPr>
      <dsp:spPr>
        <a:xfrm>
          <a:off x="1200661" y="3900303"/>
          <a:ext cx="2226171"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933450">
            <a:lnSpc>
              <a:spcPct val="90000"/>
            </a:lnSpc>
            <a:spcBef>
              <a:spcPct val="0"/>
            </a:spcBef>
            <a:spcAft>
              <a:spcPct val="35000"/>
            </a:spcAft>
            <a:buNone/>
          </a:pPr>
          <a:r>
            <a:rPr lang="en-US" sz="2100" kern="1200"/>
            <a:t>Are there any enabling conditions present?</a:t>
          </a:r>
        </a:p>
      </dsp:txBody>
      <dsp:txXfrm>
        <a:off x="1200661" y="3900303"/>
        <a:ext cx="2226171" cy="1039533"/>
      </dsp:txXfrm>
    </dsp:sp>
    <dsp:sp modelId="{EC8452C9-7700-409E-82B9-D23E7048853A}">
      <dsp:nvSpPr>
        <dsp:cNvPr id="0" name=""/>
        <dsp:cNvSpPr/>
      </dsp:nvSpPr>
      <dsp:spPr>
        <a:xfrm>
          <a:off x="3426832" y="3900303"/>
          <a:ext cx="1520214"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488950">
            <a:lnSpc>
              <a:spcPct val="90000"/>
            </a:lnSpc>
            <a:spcBef>
              <a:spcPct val="0"/>
            </a:spcBef>
            <a:spcAft>
              <a:spcPct val="35000"/>
            </a:spcAft>
            <a:buNone/>
          </a:pPr>
          <a:r>
            <a:rPr lang="en-US" sz="1100" kern="1200"/>
            <a:t>Conditions whose presence or absence will determine success of the marketing model</a:t>
          </a:r>
        </a:p>
      </dsp:txBody>
      <dsp:txXfrm>
        <a:off x="3426832" y="3900303"/>
        <a:ext cx="1520214" cy="1039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C70A8-E6BC-4E41-92E5-9ACAA1465606}">
      <dsp:nvSpPr>
        <dsp:cNvPr id="0" name=""/>
        <dsp:cNvSpPr/>
      </dsp:nvSpPr>
      <dsp:spPr>
        <a:xfrm>
          <a:off x="481598" y="994149"/>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0E846-F921-40B6-9C74-A7B400D325D2}">
      <dsp:nvSpPr>
        <dsp:cNvPr id="0" name=""/>
        <dsp:cNvSpPr/>
      </dsp:nvSpPr>
      <dsp:spPr>
        <a:xfrm>
          <a:off x="772176" y="1259320"/>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8E42F9-DEDC-4B16-B3D3-53F599AB079C}">
      <dsp:nvSpPr>
        <dsp:cNvPr id="0" name=""/>
        <dsp:cNvSpPr/>
      </dsp:nvSpPr>
      <dsp:spPr>
        <a:xfrm>
          <a:off x="64785" y="2776734"/>
          <a:ext cx="2137500" cy="25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Channel Length</a:t>
          </a:r>
        </a:p>
        <a:p>
          <a:pPr marL="0" lvl="0" indent="0" algn="ctr" defTabSz="1244600">
            <a:lnSpc>
              <a:spcPct val="90000"/>
            </a:lnSpc>
            <a:spcBef>
              <a:spcPct val="0"/>
            </a:spcBef>
            <a:spcAft>
              <a:spcPct val="35000"/>
            </a:spcAft>
            <a:buNone/>
            <a:defRPr cap="all"/>
          </a:pPr>
          <a:r>
            <a:rPr lang="en-US" sz="1600" kern="1200" dirty="0"/>
            <a:t>The number of intermediaries between producer and consumer</a:t>
          </a:r>
        </a:p>
      </dsp:txBody>
      <dsp:txXfrm>
        <a:off x="64785" y="2776734"/>
        <a:ext cx="2137500" cy="251840"/>
      </dsp:txXfrm>
    </dsp:sp>
    <dsp:sp modelId="{98448196-9D6E-43EB-838F-1D6BEFFED3FC}">
      <dsp:nvSpPr>
        <dsp:cNvPr id="0" name=""/>
        <dsp:cNvSpPr/>
      </dsp:nvSpPr>
      <dsp:spPr>
        <a:xfrm>
          <a:off x="2993160" y="957856"/>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83C8F-61ED-4CD9-B7E3-2CC828B596E6}">
      <dsp:nvSpPr>
        <dsp:cNvPr id="0" name=""/>
        <dsp:cNvSpPr/>
      </dsp:nvSpPr>
      <dsp:spPr>
        <a:xfrm>
          <a:off x="3271035" y="1235731"/>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9CF751-A568-4731-9CB5-77D532878B00}">
      <dsp:nvSpPr>
        <dsp:cNvPr id="0" name=""/>
        <dsp:cNvSpPr/>
      </dsp:nvSpPr>
      <dsp:spPr>
        <a:xfrm>
          <a:off x="2576348" y="2667856"/>
          <a:ext cx="2137500" cy="3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Channel exclusivity</a:t>
          </a:r>
        </a:p>
        <a:p>
          <a:pPr marL="0" lvl="0" indent="0" algn="ctr" defTabSz="889000">
            <a:lnSpc>
              <a:spcPct val="90000"/>
            </a:lnSpc>
            <a:spcBef>
              <a:spcPct val="0"/>
            </a:spcBef>
            <a:spcAft>
              <a:spcPct val="35000"/>
            </a:spcAft>
            <a:buNone/>
            <a:defRPr cap="all"/>
          </a:pPr>
          <a:r>
            <a:rPr lang="en-US" sz="2000" kern="1200" dirty="0"/>
            <a:t>Or “locked up” Channel</a:t>
          </a:r>
        </a:p>
        <a:p>
          <a:pPr marL="0" lvl="0" indent="0" algn="ctr" defTabSz="889000">
            <a:lnSpc>
              <a:spcPct val="90000"/>
            </a:lnSpc>
            <a:spcBef>
              <a:spcPct val="0"/>
            </a:spcBef>
            <a:spcAft>
              <a:spcPct val="35000"/>
            </a:spcAft>
            <a:buNone/>
            <a:defRPr cap="all"/>
          </a:pPr>
          <a:r>
            <a:rPr lang="en-US" sz="1400" kern="1200" dirty="0"/>
            <a:t>SOME CHANNELS THAT ARE DIFFICULT TO ACCESS </a:t>
          </a:r>
        </a:p>
      </dsp:txBody>
      <dsp:txXfrm>
        <a:off x="2576348" y="2667856"/>
        <a:ext cx="2137500" cy="397012"/>
      </dsp:txXfrm>
    </dsp:sp>
    <dsp:sp modelId="{5A95342F-FD13-45EB-9CBC-3FB71A3BFDFF}">
      <dsp:nvSpPr>
        <dsp:cNvPr id="0" name=""/>
        <dsp:cNvSpPr/>
      </dsp:nvSpPr>
      <dsp:spPr>
        <a:xfrm>
          <a:off x="5504723" y="957856"/>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9B275-DCA7-4270-B75E-73B337CC98FF}">
      <dsp:nvSpPr>
        <dsp:cNvPr id="0" name=""/>
        <dsp:cNvSpPr/>
      </dsp:nvSpPr>
      <dsp:spPr>
        <a:xfrm>
          <a:off x="5782598" y="1235731"/>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70F68-CBE4-479F-9C51-4CB91571C82C}">
      <dsp:nvSpPr>
        <dsp:cNvPr id="0" name=""/>
        <dsp:cNvSpPr/>
      </dsp:nvSpPr>
      <dsp:spPr>
        <a:xfrm>
          <a:off x="5087911" y="2667856"/>
          <a:ext cx="2137500" cy="3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Channel density</a:t>
          </a:r>
        </a:p>
        <a:p>
          <a:pPr marL="0" lvl="0" indent="0" algn="ctr" defTabSz="889000">
            <a:lnSpc>
              <a:spcPct val="90000"/>
            </a:lnSpc>
            <a:spcBef>
              <a:spcPct val="0"/>
            </a:spcBef>
            <a:spcAft>
              <a:spcPct val="35000"/>
            </a:spcAft>
            <a:buNone/>
            <a:defRPr cap="all"/>
          </a:pPr>
          <a:r>
            <a:rPr lang="en-US" sz="1400" kern="1200" dirty="0"/>
            <a:t>THE NUMBER OF SELLERS OF A PRODUCT IN A GIVEN MARKET AREA:</a:t>
          </a:r>
        </a:p>
        <a:p>
          <a:pPr marL="0" lvl="0" indent="0" algn="ctr" defTabSz="889000">
            <a:lnSpc>
              <a:spcPct val="90000"/>
            </a:lnSpc>
            <a:spcBef>
              <a:spcPct val="0"/>
            </a:spcBef>
            <a:spcAft>
              <a:spcPct val="35000"/>
            </a:spcAft>
            <a:buNone/>
            <a:defRPr cap="all"/>
          </a:pPr>
          <a:r>
            <a:rPr lang="en-US" sz="1400" kern="1200" dirty="0"/>
            <a:t>Exclusive </a:t>
          </a:r>
        </a:p>
        <a:p>
          <a:pPr marL="0" lvl="0" indent="0" algn="ctr" defTabSz="889000">
            <a:lnSpc>
              <a:spcPct val="90000"/>
            </a:lnSpc>
            <a:spcBef>
              <a:spcPct val="0"/>
            </a:spcBef>
            <a:spcAft>
              <a:spcPct val="35000"/>
            </a:spcAft>
            <a:buNone/>
            <a:defRPr cap="all"/>
          </a:pPr>
          <a:r>
            <a:rPr lang="en-US" sz="1400" kern="1200" dirty="0"/>
            <a:t>Extensive</a:t>
          </a:r>
        </a:p>
        <a:p>
          <a:pPr marL="0" lvl="0" indent="0" algn="ctr" defTabSz="889000">
            <a:lnSpc>
              <a:spcPct val="90000"/>
            </a:lnSpc>
            <a:spcBef>
              <a:spcPct val="0"/>
            </a:spcBef>
            <a:spcAft>
              <a:spcPct val="35000"/>
            </a:spcAft>
            <a:buNone/>
            <a:defRPr cap="all"/>
          </a:pPr>
          <a:r>
            <a:rPr lang="en-US" sz="1400" kern="1200" dirty="0"/>
            <a:t>Expansive</a:t>
          </a:r>
        </a:p>
      </dsp:txBody>
      <dsp:txXfrm>
        <a:off x="5087911" y="2667856"/>
        <a:ext cx="2137500" cy="397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A67BC-9B39-4559-9659-DD5E79F7ED0A}">
      <dsp:nvSpPr>
        <dsp:cNvPr id="0" name=""/>
        <dsp:cNvSpPr/>
      </dsp:nvSpPr>
      <dsp:spPr>
        <a:xfrm>
          <a:off x="444912" y="1111557"/>
          <a:ext cx="724570" cy="724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9DA1BC-0985-406F-992E-EA436C0200BA}">
      <dsp:nvSpPr>
        <dsp:cNvPr id="0" name=""/>
        <dsp:cNvSpPr/>
      </dsp:nvSpPr>
      <dsp:spPr>
        <a:xfrm>
          <a:off x="2119" y="2106089"/>
          <a:ext cx="1610156" cy="80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Message is not received</a:t>
          </a:r>
        </a:p>
      </dsp:txBody>
      <dsp:txXfrm>
        <a:off x="2119" y="2106089"/>
        <a:ext cx="1610156" cy="805078"/>
      </dsp:txXfrm>
    </dsp:sp>
    <dsp:sp modelId="{9ED53E93-5255-4115-B06B-DDE492A4F1D6}">
      <dsp:nvSpPr>
        <dsp:cNvPr id="0" name=""/>
        <dsp:cNvSpPr/>
      </dsp:nvSpPr>
      <dsp:spPr>
        <a:xfrm>
          <a:off x="2336846" y="1111557"/>
          <a:ext cx="724570" cy="724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C4D7E7-72DE-4112-AE8D-D206C4AE6B6B}">
      <dsp:nvSpPr>
        <dsp:cNvPr id="0" name=""/>
        <dsp:cNvSpPr/>
      </dsp:nvSpPr>
      <dsp:spPr>
        <a:xfrm>
          <a:off x="1894053" y="2106089"/>
          <a:ext cx="1610156" cy="80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Message is not understood</a:t>
          </a:r>
        </a:p>
      </dsp:txBody>
      <dsp:txXfrm>
        <a:off x="1894053" y="2106089"/>
        <a:ext cx="1610156" cy="805078"/>
      </dsp:txXfrm>
    </dsp:sp>
    <dsp:sp modelId="{FD5CBF35-8922-409B-8984-6C602AFCBBF9}">
      <dsp:nvSpPr>
        <dsp:cNvPr id="0" name=""/>
        <dsp:cNvSpPr/>
      </dsp:nvSpPr>
      <dsp:spPr>
        <a:xfrm>
          <a:off x="4228780" y="1111557"/>
          <a:ext cx="724570" cy="724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8C7482-7D44-49F7-B508-22A399075FD7}">
      <dsp:nvSpPr>
        <dsp:cNvPr id="0" name=""/>
        <dsp:cNvSpPr/>
      </dsp:nvSpPr>
      <dsp:spPr>
        <a:xfrm>
          <a:off x="3785987" y="2106089"/>
          <a:ext cx="1610156" cy="80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Message is not interesting</a:t>
          </a:r>
        </a:p>
      </dsp:txBody>
      <dsp:txXfrm>
        <a:off x="3785987" y="2106089"/>
        <a:ext cx="1610156" cy="805078"/>
      </dsp:txXfrm>
    </dsp:sp>
    <dsp:sp modelId="{8AB85540-22F1-43B0-B698-764C7D076D70}">
      <dsp:nvSpPr>
        <dsp:cNvPr id="0" name=""/>
        <dsp:cNvSpPr/>
      </dsp:nvSpPr>
      <dsp:spPr>
        <a:xfrm>
          <a:off x="6120713" y="1111557"/>
          <a:ext cx="724570" cy="724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C94DC4-47F7-400F-8D0E-9212FF90BE65}">
      <dsp:nvSpPr>
        <dsp:cNvPr id="0" name=""/>
        <dsp:cNvSpPr/>
      </dsp:nvSpPr>
      <dsp:spPr>
        <a:xfrm>
          <a:off x="5677920" y="2106089"/>
          <a:ext cx="1610156" cy="80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Message is drowned out by some noise</a:t>
          </a:r>
        </a:p>
      </dsp:txBody>
      <dsp:txXfrm>
        <a:off x="5677920" y="2106089"/>
        <a:ext cx="1610156" cy="805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09A61-0B43-4791-AFEE-E60B020FF1FF}">
      <dsp:nvSpPr>
        <dsp:cNvPr id="0" name=""/>
        <dsp:cNvSpPr/>
      </dsp:nvSpPr>
      <dsp:spPr>
        <a:xfrm>
          <a:off x="0" y="1669"/>
          <a:ext cx="7290197" cy="8461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2D0A8-8B4E-41A3-8E41-8E1FA326056D}">
      <dsp:nvSpPr>
        <dsp:cNvPr id="0" name=""/>
        <dsp:cNvSpPr/>
      </dsp:nvSpPr>
      <dsp:spPr>
        <a:xfrm>
          <a:off x="255971" y="192061"/>
          <a:ext cx="465402" cy="465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858356-4714-4EDF-BC77-09239F4D61F3}">
      <dsp:nvSpPr>
        <dsp:cNvPr id="0" name=""/>
        <dsp:cNvSpPr/>
      </dsp:nvSpPr>
      <dsp:spPr>
        <a:xfrm>
          <a:off x="977345" y="1669"/>
          <a:ext cx="6312851"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a:t>How to identify like groups of potential customers?</a:t>
          </a:r>
        </a:p>
      </dsp:txBody>
      <dsp:txXfrm>
        <a:off x="977345" y="1669"/>
        <a:ext cx="6312851" cy="846186"/>
      </dsp:txXfrm>
    </dsp:sp>
    <dsp:sp modelId="{C71CCA5E-07F1-4C63-9F64-0E793C839E60}">
      <dsp:nvSpPr>
        <dsp:cNvPr id="0" name=""/>
        <dsp:cNvSpPr/>
      </dsp:nvSpPr>
      <dsp:spPr>
        <a:xfrm>
          <a:off x="0" y="1059402"/>
          <a:ext cx="7290197" cy="8461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ADED8-5464-46B2-90B5-5937A886B6D8}">
      <dsp:nvSpPr>
        <dsp:cNvPr id="0" name=""/>
        <dsp:cNvSpPr/>
      </dsp:nvSpPr>
      <dsp:spPr>
        <a:xfrm>
          <a:off x="255971" y="1249794"/>
          <a:ext cx="465402" cy="465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6BBDB8-A010-4AAF-88BC-7AEA6A3F0E23}">
      <dsp:nvSpPr>
        <dsp:cNvPr id="0" name=""/>
        <dsp:cNvSpPr/>
      </dsp:nvSpPr>
      <dsp:spPr>
        <a:xfrm>
          <a:off x="977345" y="1059402"/>
          <a:ext cx="6312851"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a:t>How to chose the groups to target?</a:t>
          </a:r>
        </a:p>
      </dsp:txBody>
      <dsp:txXfrm>
        <a:off x="977345" y="1059402"/>
        <a:ext cx="6312851" cy="846186"/>
      </dsp:txXfrm>
    </dsp:sp>
    <dsp:sp modelId="{F08D31E1-982C-43F3-B4FB-8E5950B07B13}">
      <dsp:nvSpPr>
        <dsp:cNvPr id="0" name=""/>
        <dsp:cNvSpPr/>
      </dsp:nvSpPr>
      <dsp:spPr>
        <a:xfrm>
          <a:off x="0" y="2117135"/>
          <a:ext cx="7290197" cy="8461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511AA-7E20-4ACA-82E6-8610E3BBF117}">
      <dsp:nvSpPr>
        <dsp:cNvPr id="0" name=""/>
        <dsp:cNvSpPr/>
      </dsp:nvSpPr>
      <dsp:spPr>
        <a:xfrm>
          <a:off x="255971" y="2307527"/>
          <a:ext cx="465402" cy="465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7B2DA1-7589-4EDE-8474-D066BBE1D884}">
      <dsp:nvSpPr>
        <dsp:cNvPr id="0" name=""/>
        <dsp:cNvSpPr/>
      </dsp:nvSpPr>
      <dsp:spPr>
        <a:xfrm>
          <a:off x="977345" y="2117135"/>
          <a:ext cx="6312851"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a:t>How to segment those groups?</a:t>
          </a:r>
        </a:p>
      </dsp:txBody>
      <dsp:txXfrm>
        <a:off x="977345" y="2117135"/>
        <a:ext cx="6312851" cy="846186"/>
      </dsp:txXfrm>
    </dsp:sp>
    <dsp:sp modelId="{1A745205-2964-42ED-8DEA-2D526AA8C34A}">
      <dsp:nvSpPr>
        <dsp:cNvPr id="0" name=""/>
        <dsp:cNvSpPr/>
      </dsp:nvSpPr>
      <dsp:spPr>
        <a:xfrm>
          <a:off x="0" y="3174868"/>
          <a:ext cx="7290197" cy="8461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D43C8-7948-4877-8523-2F2DD51AD302}">
      <dsp:nvSpPr>
        <dsp:cNvPr id="0" name=""/>
        <dsp:cNvSpPr/>
      </dsp:nvSpPr>
      <dsp:spPr>
        <a:xfrm>
          <a:off x="255971" y="3365260"/>
          <a:ext cx="465402" cy="465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A9253B-B4CA-41F9-AE4A-0AC7EE83E38E}">
      <dsp:nvSpPr>
        <dsp:cNvPr id="0" name=""/>
        <dsp:cNvSpPr/>
      </dsp:nvSpPr>
      <dsp:spPr>
        <a:xfrm>
          <a:off x="977345" y="3174868"/>
          <a:ext cx="6312851"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a:t>How to position the brand in the mind of the customer?</a:t>
          </a:r>
        </a:p>
      </dsp:txBody>
      <dsp:txXfrm>
        <a:off x="977345" y="3174868"/>
        <a:ext cx="6312851" cy="846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ED604-1A51-4DD3-828D-116D875E4817}">
      <dsp:nvSpPr>
        <dsp:cNvPr id="0" name=""/>
        <dsp:cNvSpPr/>
      </dsp:nvSpPr>
      <dsp:spPr>
        <a:xfrm>
          <a:off x="683114" y="323862"/>
          <a:ext cx="2024437" cy="2024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C88BE-19D9-47B8-8CE6-1206F3B57FDC}">
      <dsp:nvSpPr>
        <dsp:cNvPr id="0" name=""/>
        <dsp:cNvSpPr/>
      </dsp:nvSpPr>
      <dsp:spPr>
        <a:xfrm>
          <a:off x="1114551" y="75529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95140A-CD5B-4F98-9FF1-30C5491BB29C}">
      <dsp:nvSpPr>
        <dsp:cNvPr id="0" name=""/>
        <dsp:cNvSpPr/>
      </dsp:nvSpPr>
      <dsp:spPr>
        <a:xfrm>
          <a:off x="35957" y="297886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The process of evaluating segments and focusing marketing efforts on a country, region, or group of people that has significant potential to respond</a:t>
          </a:r>
        </a:p>
      </dsp:txBody>
      <dsp:txXfrm>
        <a:off x="35957" y="2978862"/>
        <a:ext cx="3318750" cy="720000"/>
      </dsp:txXfrm>
    </dsp:sp>
    <dsp:sp modelId="{E9EEE063-3D97-4667-8CEB-F300A8511C7C}">
      <dsp:nvSpPr>
        <dsp:cNvPr id="0" name=""/>
        <dsp:cNvSpPr/>
      </dsp:nvSpPr>
      <dsp:spPr>
        <a:xfrm>
          <a:off x="4582645" y="323862"/>
          <a:ext cx="2024437" cy="2024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D9D1A-9422-40A7-B5EC-0FA0CAD6A108}">
      <dsp:nvSpPr>
        <dsp:cNvPr id="0" name=""/>
        <dsp:cNvSpPr/>
      </dsp:nvSpPr>
      <dsp:spPr>
        <a:xfrm>
          <a:off x="5014082" y="755299"/>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1DEC58-9F1D-455D-836E-C865870F26C3}">
      <dsp:nvSpPr>
        <dsp:cNvPr id="0" name=""/>
        <dsp:cNvSpPr/>
      </dsp:nvSpPr>
      <dsp:spPr>
        <a:xfrm>
          <a:off x="3935489" y="297886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Focus on the segments that can be reached most effectively, efficiently, and profitably</a:t>
          </a:r>
        </a:p>
      </dsp:txBody>
      <dsp:txXfrm>
        <a:off x="3935489" y="2978862"/>
        <a:ext cx="3318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FDA6C-0F6E-43CA-AC14-56833C246049}">
      <dsp:nvSpPr>
        <dsp:cNvPr id="0" name=""/>
        <dsp:cNvSpPr/>
      </dsp:nvSpPr>
      <dsp:spPr>
        <a:xfrm>
          <a:off x="4602" y="705517"/>
          <a:ext cx="963913" cy="9639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DD2DF-5718-4D15-AACE-6D835FED8DE6}">
      <dsp:nvSpPr>
        <dsp:cNvPr id="0" name=""/>
        <dsp:cNvSpPr/>
      </dsp:nvSpPr>
      <dsp:spPr>
        <a:xfrm>
          <a:off x="207024" y="907938"/>
          <a:ext cx="559069" cy="5590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ADA711-6ADC-46A8-99F4-AF9E2BF4A063}">
      <dsp:nvSpPr>
        <dsp:cNvPr id="0" name=""/>
        <dsp:cNvSpPr/>
      </dsp:nvSpPr>
      <dsp:spPr>
        <a:xfrm>
          <a:off x="1175069" y="705517"/>
          <a:ext cx="2272082" cy="96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A widening age gap exists between the older populations in the West and the large working-age populations in developing countries</a:t>
          </a:r>
        </a:p>
      </dsp:txBody>
      <dsp:txXfrm>
        <a:off x="1175069" y="705517"/>
        <a:ext cx="2272082" cy="963913"/>
      </dsp:txXfrm>
    </dsp:sp>
    <dsp:sp modelId="{37A97E07-61A6-4F8C-A9B8-8926A563C96B}">
      <dsp:nvSpPr>
        <dsp:cNvPr id="0" name=""/>
        <dsp:cNvSpPr/>
      </dsp:nvSpPr>
      <dsp:spPr>
        <a:xfrm>
          <a:off x="3843045" y="705517"/>
          <a:ext cx="963913" cy="9639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D5342-5CFF-4BF0-8A27-8CC5851AFA1C}">
      <dsp:nvSpPr>
        <dsp:cNvPr id="0" name=""/>
        <dsp:cNvSpPr/>
      </dsp:nvSpPr>
      <dsp:spPr>
        <a:xfrm>
          <a:off x="4045466" y="907938"/>
          <a:ext cx="559069" cy="5590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746379-DEC7-4DD6-A5BC-29E3813D60A0}">
      <dsp:nvSpPr>
        <dsp:cNvPr id="0" name=""/>
        <dsp:cNvSpPr/>
      </dsp:nvSpPr>
      <dsp:spPr>
        <a:xfrm>
          <a:off x="5013511" y="705517"/>
          <a:ext cx="2272082" cy="96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“Stage-of-life” issues (e.g. health, child-bearing, etc.)</a:t>
          </a:r>
        </a:p>
      </dsp:txBody>
      <dsp:txXfrm>
        <a:off x="5013511" y="705517"/>
        <a:ext cx="2272082" cy="963913"/>
      </dsp:txXfrm>
    </dsp:sp>
    <dsp:sp modelId="{C13429EA-AC4F-46F6-A10C-5FD3473FBC17}">
      <dsp:nvSpPr>
        <dsp:cNvPr id="0" name=""/>
        <dsp:cNvSpPr/>
      </dsp:nvSpPr>
      <dsp:spPr>
        <a:xfrm>
          <a:off x="4602" y="2353294"/>
          <a:ext cx="963913" cy="9639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8FB314-48D4-43C7-80C8-881653A53E9D}">
      <dsp:nvSpPr>
        <dsp:cNvPr id="0" name=""/>
        <dsp:cNvSpPr/>
      </dsp:nvSpPr>
      <dsp:spPr>
        <a:xfrm>
          <a:off x="207024" y="2555716"/>
          <a:ext cx="559069" cy="5590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3B6031-6DE1-4D26-9479-8618703ACA09}">
      <dsp:nvSpPr>
        <dsp:cNvPr id="0" name=""/>
        <dsp:cNvSpPr/>
      </dsp:nvSpPr>
      <dsp:spPr>
        <a:xfrm>
          <a:off x="1175069" y="2353294"/>
          <a:ext cx="2272082" cy="96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Risk perspective</a:t>
          </a:r>
        </a:p>
      </dsp:txBody>
      <dsp:txXfrm>
        <a:off x="1175069" y="2353294"/>
        <a:ext cx="2272082" cy="963913"/>
      </dsp:txXfrm>
    </dsp:sp>
    <dsp:sp modelId="{BE42B965-9A41-4853-880B-AC6142109431}">
      <dsp:nvSpPr>
        <dsp:cNvPr id="0" name=""/>
        <dsp:cNvSpPr/>
      </dsp:nvSpPr>
      <dsp:spPr>
        <a:xfrm>
          <a:off x="3843045" y="2353294"/>
          <a:ext cx="963913" cy="96391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70914-A7EF-4A0F-BCD3-11366EB96630}">
      <dsp:nvSpPr>
        <dsp:cNvPr id="0" name=""/>
        <dsp:cNvSpPr/>
      </dsp:nvSpPr>
      <dsp:spPr>
        <a:xfrm>
          <a:off x="4045466" y="2555716"/>
          <a:ext cx="559069" cy="5590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F23084-0549-4124-9BA1-22C070003CDD}">
      <dsp:nvSpPr>
        <dsp:cNvPr id="0" name=""/>
        <dsp:cNvSpPr/>
      </dsp:nvSpPr>
      <dsp:spPr>
        <a:xfrm>
          <a:off x="5013511" y="2353294"/>
          <a:ext cx="2272082" cy="96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Shopping habits – e.g. mediums, effort, loyalty, etc.</a:t>
          </a:r>
        </a:p>
      </dsp:txBody>
      <dsp:txXfrm>
        <a:off x="5013511" y="2353294"/>
        <a:ext cx="2272082" cy="9639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A6EAA-220A-4E44-8A49-5449F47E4B70}">
      <dsp:nvSpPr>
        <dsp:cNvPr id="0" name=""/>
        <dsp:cNvSpPr/>
      </dsp:nvSpPr>
      <dsp:spPr>
        <a:xfrm>
          <a:off x="0" y="3015"/>
          <a:ext cx="4947047" cy="14102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1AE21-4EDF-4E00-95EE-C226A78BDCDE}">
      <dsp:nvSpPr>
        <dsp:cNvPr id="0" name=""/>
        <dsp:cNvSpPr/>
      </dsp:nvSpPr>
      <dsp:spPr>
        <a:xfrm>
          <a:off x="426599" y="320320"/>
          <a:ext cx="775634" cy="775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9FB754-4D5D-4BFC-98E5-4C4865945B45}">
      <dsp:nvSpPr>
        <dsp:cNvPr id="0" name=""/>
        <dsp:cNvSpPr/>
      </dsp:nvSpPr>
      <dsp:spPr>
        <a:xfrm>
          <a:off x="1628832" y="3015"/>
          <a:ext cx="2226171" cy="141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51" tIns="149251" rIns="149251" bIns="149251" numCol="1" spcCol="1270" anchor="ctr" anchorCtr="0">
          <a:noAutofit/>
        </a:bodyPr>
        <a:lstStyle/>
        <a:p>
          <a:pPr marL="0" lvl="0" indent="0" algn="l" defTabSz="977900">
            <a:lnSpc>
              <a:spcPct val="90000"/>
            </a:lnSpc>
            <a:spcBef>
              <a:spcPct val="0"/>
            </a:spcBef>
            <a:spcAft>
              <a:spcPct val="35000"/>
            </a:spcAft>
            <a:buNone/>
          </a:pPr>
          <a:r>
            <a:rPr lang="en-US" sz="2200" kern="1200"/>
            <a:t>Income is a valuable segmentation variable</a:t>
          </a:r>
        </a:p>
      </dsp:txBody>
      <dsp:txXfrm>
        <a:off x="1628832" y="3015"/>
        <a:ext cx="2226171" cy="1410244"/>
      </dsp:txXfrm>
    </dsp:sp>
    <dsp:sp modelId="{FBF024C0-D61E-4A46-9CC7-03128A1EBBD9}">
      <dsp:nvSpPr>
        <dsp:cNvPr id="0" name=""/>
        <dsp:cNvSpPr/>
      </dsp:nvSpPr>
      <dsp:spPr>
        <a:xfrm>
          <a:off x="3855003" y="3015"/>
          <a:ext cx="1090450" cy="141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51" tIns="149251" rIns="149251" bIns="149251" numCol="1" spcCol="1270" anchor="ctr" anchorCtr="0">
          <a:noAutofit/>
        </a:bodyPr>
        <a:lstStyle/>
        <a:p>
          <a:pPr marL="0" lvl="0" indent="0" algn="l" defTabSz="488950">
            <a:lnSpc>
              <a:spcPct val="90000"/>
            </a:lnSpc>
            <a:spcBef>
              <a:spcPct val="0"/>
            </a:spcBef>
            <a:spcAft>
              <a:spcPct val="35000"/>
            </a:spcAft>
            <a:buNone/>
          </a:pPr>
          <a:r>
            <a:rPr lang="en-US" sz="1100" kern="1200"/>
            <a:t>2/3s of world</a:t>
          </a:r>
          <a:r>
            <a:rPr lang="ja-JP" sz="1100" kern="1200"/>
            <a:t>’</a:t>
          </a:r>
          <a:r>
            <a:rPr lang="en-US" sz="1100" kern="1200"/>
            <a:t>s GNP is generated in the Triad but only 12% of the world</a:t>
          </a:r>
          <a:r>
            <a:rPr lang="ja-JP" sz="1100" kern="1200"/>
            <a:t>’</a:t>
          </a:r>
          <a:r>
            <a:rPr lang="en-US" sz="1100" kern="1200"/>
            <a:t>s population is in the Triad</a:t>
          </a:r>
        </a:p>
      </dsp:txBody>
      <dsp:txXfrm>
        <a:off x="3855003" y="3015"/>
        <a:ext cx="1090450" cy="1410244"/>
      </dsp:txXfrm>
    </dsp:sp>
    <dsp:sp modelId="{EC1A6832-5309-47DD-AE54-D2E6D59B6C6C}">
      <dsp:nvSpPr>
        <dsp:cNvPr id="0" name=""/>
        <dsp:cNvSpPr/>
      </dsp:nvSpPr>
      <dsp:spPr>
        <a:xfrm>
          <a:off x="0" y="1765821"/>
          <a:ext cx="4947047" cy="14102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CA8F14-FB39-4305-BE00-C1E196B7D88B}">
      <dsp:nvSpPr>
        <dsp:cNvPr id="0" name=""/>
        <dsp:cNvSpPr/>
      </dsp:nvSpPr>
      <dsp:spPr>
        <a:xfrm>
          <a:off x="426599" y="2083126"/>
          <a:ext cx="775634" cy="775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1CD448-DF1E-4CCC-9A31-B9ACCB594676}">
      <dsp:nvSpPr>
        <dsp:cNvPr id="0" name=""/>
        <dsp:cNvSpPr/>
      </dsp:nvSpPr>
      <dsp:spPr>
        <a:xfrm>
          <a:off x="1628832" y="1765821"/>
          <a:ext cx="2226171" cy="141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51" tIns="149251" rIns="149251" bIns="149251" numCol="1" spcCol="1270" anchor="ctr" anchorCtr="0">
          <a:noAutofit/>
        </a:bodyPr>
        <a:lstStyle/>
        <a:p>
          <a:pPr marL="0" lvl="0" indent="0" algn="l" defTabSz="977900">
            <a:lnSpc>
              <a:spcPct val="90000"/>
            </a:lnSpc>
            <a:spcBef>
              <a:spcPct val="0"/>
            </a:spcBef>
            <a:spcAft>
              <a:spcPct val="35000"/>
            </a:spcAft>
            <a:buNone/>
          </a:pPr>
          <a:r>
            <a:rPr lang="en-US" sz="2200" kern="1200"/>
            <a:t>Do not read into the numbers</a:t>
          </a:r>
        </a:p>
      </dsp:txBody>
      <dsp:txXfrm>
        <a:off x="1628832" y="1765821"/>
        <a:ext cx="2226171" cy="1410244"/>
      </dsp:txXfrm>
    </dsp:sp>
    <dsp:sp modelId="{04629A55-404F-438C-9096-2EE22E7F082E}">
      <dsp:nvSpPr>
        <dsp:cNvPr id="0" name=""/>
        <dsp:cNvSpPr/>
      </dsp:nvSpPr>
      <dsp:spPr>
        <a:xfrm>
          <a:off x="3855003" y="1765821"/>
          <a:ext cx="1090450" cy="141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51" tIns="149251" rIns="149251" bIns="149251" numCol="1" spcCol="1270" anchor="ctr" anchorCtr="0">
          <a:noAutofit/>
        </a:bodyPr>
        <a:lstStyle/>
        <a:p>
          <a:pPr marL="0" lvl="0" indent="0" algn="l" defTabSz="488950">
            <a:lnSpc>
              <a:spcPct val="90000"/>
            </a:lnSpc>
            <a:spcBef>
              <a:spcPct val="0"/>
            </a:spcBef>
            <a:spcAft>
              <a:spcPct val="35000"/>
            </a:spcAft>
            <a:buNone/>
          </a:pPr>
          <a:r>
            <a:rPr lang="en-US" sz="1100" kern="1200"/>
            <a:t>Some services are free in developing nations so there is more purchasing power</a:t>
          </a:r>
        </a:p>
      </dsp:txBody>
      <dsp:txXfrm>
        <a:off x="3855003" y="1765821"/>
        <a:ext cx="1090450" cy="1410244"/>
      </dsp:txXfrm>
    </dsp:sp>
    <dsp:sp modelId="{7011CB4D-F57A-47D1-BEF6-9CC2A88773FB}">
      <dsp:nvSpPr>
        <dsp:cNvPr id="0" name=""/>
        <dsp:cNvSpPr/>
      </dsp:nvSpPr>
      <dsp:spPr>
        <a:xfrm>
          <a:off x="0" y="3528627"/>
          <a:ext cx="4947047" cy="14102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67420-2237-4CBB-86AC-BA8A55099B62}">
      <dsp:nvSpPr>
        <dsp:cNvPr id="0" name=""/>
        <dsp:cNvSpPr/>
      </dsp:nvSpPr>
      <dsp:spPr>
        <a:xfrm>
          <a:off x="426599" y="3845932"/>
          <a:ext cx="775634" cy="7756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717903-1F0A-4404-955D-F686024FE45C}">
      <dsp:nvSpPr>
        <dsp:cNvPr id="0" name=""/>
        <dsp:cNvSpPr/>
      </dsp:nvSpPr>
      <dsp:spPr>
        <a:xfrm>
          <a:off x="1628832" y="3528627"/>
          <a:ext cx="3316622" cy="141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51" tIns="149251" rIns="149251" bIns="149251" numCol="1" spcCol="1270" anchor="ctr" anchorCtr="0">
          <a:noAutofit/>
        </a:bodyPr>
        <a:lstStyle/>
        <a:p>
          <a:pPr marL="0" lvl="0" indent="0" algn="l" defTabSz="977900">
            <a:lnSpc>
              <a:spcPct val="90000"/>
            </a:lnSpc>
            <a:spcBef>
              <a:spcPct val="0"/>
            </a:spcBef>
            <a:spcAft>
              <a:spcPct val="35000"/>
            </a:spcAft>
            <a:buNone/>
          </a:pPr>
          <a:r>
            <a:rPr lang="en-US" sz="2200" kern="1200"/>
            <a:t>For products with low enough price, population is a more important variable</a:t>
          </a:r>
        </a:p>
      </dsp:txBody>
      <dsp:txXfrm>
        <a:off x="1628832" y="3528627"/>
        <a:ext cx="3316622" cy="14102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41F2B-1312-4DDD-A33C-43AA955A0764}">
      <dsp:nvSpPr>
        <dsp:cNvPr id="0" name=""/>
        <dsp:cNvSpPr/>
      </dsp:nvSpPr>
      <dsp:spPr>
        <a:xfrm>
          <a:off x="0" y="2427927"/>
          <a:ext cx="7290197" cy="15929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Global Elite–affluent consumers who are well traveled and have the money to spend on prestigious products with an image of exclusivity</a:t>
          </a:r>
        </a:p>
      </dsp:txBody>
      <dsp:txXfrm>
        <a:off x="0" y="2427927"/>
        <a:ext cx="7290197" cy="1592983"/>
      </dsp:txXfrm>
    </dsp:sp>
    <dsp:sp modelId="{7241602D-6924-47C5-86E2-BF4F46DF91E1}">
      <dsp:nvSpPr>
        <dsp:cNvPr id="0" name=""/>
        <dsp:cNvSpPr/>
      </dsp:nvSpPr>
      <dsp:spPr>
        <a:xfrm rot="10800000">
          <a:off x="0" y="1813"/>
          <a:ext cx="7290197" cy="2450008"/>
        </a:xfrm>
        <a:prstGeom prst="upArrowCallou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Global Teens-between the ages of 12 and 19</a:t>
          </a:r>
        </a:p>
      </dsp:txBody>
      <dsp:txXfrm rot="-10800000">
        <a:off x="0" y="1813"/>
        <a:ext cx="7290197" cy="859952"/>
      </dsp:txXfrm>
    </dsp:sp>
    <dsp:sp modelId="{3438D06F-D81B-4682-8CE5-E59CAEDC0F41}">
      <dsp:nvSpPr>
        <dsp:cNvPr id="0" name=""/>
        <dsp:cNvSpPr/>
      </dsp:nvSpPr>
      <dsp:spPr>
        <a:xfrm>
          <a:off x="0" y="861766"/>
          <a:ext cx="7290197" cy="73255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A group of teenagers randomly chosen from different parts of the world will share many of the same tastes, mediums of communication and responses</a:t>
          </a:r>
        </a:p>
      </dsp:txBody>
      <dsp:txXfrm>
        <a:off x="0" y="861766"/>
        <a:ext cx="7290197" cy="7325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03444-D40C-4380-B10A-E1C29A37E82E}">
      <dsp:nvSpPr>
        <dsp:cNvPr id="0" name=""/>
        <dsp:cNvSpPr/>
      </dsp:nvSpPr>
      <dsp:spPr>
        <a:xfrm>
          <a:off x="0" y="2427927"/>
          <a:ext cx="7290197" cy="15929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Based on understanding the problem a product solves, the benefit it offers, or the issue it addresses</a:t>
          </a:r>
        </a:p>
      </dsp:txBody>
      <dsp:txXfrm>
        <a:off x="0" y="2427927"/>
        <a:ext cx="7290197" cy="1592983"/>
      </dsp:txXfrm>
    </dsp:sp>
    <dsp:sp modelId="{B913D6BB-7496-4EDD-997B-A8C555762E7C}">
      <dsp:nvSpPr>
        <dsp:cNvPr id="0" name=""/>
        <dsp:cNvSpPr/>
      </dsp:nvSpPr>
      <dsp:spPr>
        <a:xfrm rot="10800000">
          <a:off x="0" y="1813"/>
          <a:ext cx="7290197" cy="2450008"/>
        </a:xfrm>
        <a:prstGeom prst="upArrowCallou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Benefit segmentation focuses on the value equation</a:t>
          </a:r>
        </a:p>
      </dsp:txBody>
      <dsp:txXfrm rot="-10800000">
        <a:off x="0" y="1813"/>
        <a:ext cx="7290197" cy="859952"/>
      </dsp:txXfrm>
    </dsp:sp>
    <dsp:sp modelId="{FEC5AC54-64C7-4C23-A355-F0E8F78BE0C3}">
      <dsp:nvSpPr>
        <dsp:cNvPr id="0" name=""/>
        <dsp:cNvSpPr/>
      </dsp:nvSpPr>
      <dsp:spPr>
        <a:xfrm>
          <a:off x="0" y="861766"/>
          <a:ext cx="7290197" cy="73255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a:t>Value=Benefits/Price</a:t>
          </a:r>
        </a:p>
      </dsp:txBody>
      <dsp:txXfrm>
        <a:off x="0" y="861766"/>
        <a:ext cx="7290197" cy="7325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1A959-10EA-BB44-A4CF-2E0710718DF3}" type="datetimeFigureOut">
              <a:rPr lang="en-US" smtClean="0"/>
              <a:pPr/>
              <a:t>4/27/2021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FB181-A7C0-0747-9E94-350798EE6D59}" type="slidenum">
              <a:rPr lang="en-US" smtClean="0"/>
              <a:pPr/>
              <a:t>‹#›</a:t>
            </a:fld>
            <a:endParaRPr lang="en-US"/>
          </a:p>
        </p:txBody>
      </p:sp>
    </p:spTree>
    <p:extLst>
      <p:ext uri="{BB962C8B-B14F-4D97-AF65-F5344CB8AC3E}">
        <p14:creationId xmlns:p14="http://schemas.microsoft.com/office/powerpoint/2010/main" val="115226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12</a:t>
            </a:fld>
            <a:endParaRPr lang="en-US"/>
          </a:p>
        </p:txBody>
      </p:sp>
    </p:spTree>
    <p:extLst>
      <p:ext uri="{BB962C8B-B14F-4D97-AF65-F5344CB8AC3E}">
        <p14:creationId xmlns:p14="http://schemas.microsoft.com/office/powerpoint/2010/main" val="192711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Germany’s DHL tried to enter the U.S. package-delivery market in 2003; to achieve scale, DHL acquired Airborne Express. However, management underestimated the dominance of the entrenched incumbents FedEx and UPS. DHL finally withdrew from the United States market in 2008 after losses totaled about $10 billion. </a:t>
            </a:r>
            <a:endParaRPr lang="en-US"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24</a:t>
            </a:fld>
            <a:endParaRPr lang="en-US"/>
          </a:p>
        </p:txBody>
      </p:sp>
    </p:spTree>
    <p:extLst>
      <p:ext uri="{BB962C8B-B14F-4D97-AF65-F5344CB8AC3E}">
        <p14:creationId xmlns:p14="http://schemas.microsoft.com/office/powerpoint/2010/main" val="159547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53FB181-A7C0-0747-9E94-350798EE6D59}" type="slidenum">
              <a:rPr lang="en-US" smtClean="0"/>
              <a:pPr/>
              <a:t>25</a:t>
            </a:fld>
            <a:endParaRPr lang="en-US"/>
          </a:p>
        </p:txBody>
      </p:sp>
    </p:spTree>
    <p:extLst>
      <p:ext uri="{BB962C8B-B14F-4D97-AF65-F5344CB8AC3E}">
        <p14:creationId xmlns:p14="http://schemas.microsoft.com/office/powerpoint/2010/main" val="119435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ea typeface="ＭＳ Ｐゴシック" charset="0"/>
                <a:cs typeface="ＭＳ Ｐゴシック" charset="0"/>
              </a:rPr>
              <a:t>Global marketing expert David Arnold has developed a framework that goes beyond demographic data and considers other, marketing-oriented assessments of market size and growth potential. Instead of a </a:t>
            </a:r>
            <a:r>
              <a:rPr lang="ja-JP" altLang="en-US" sz="1200" dirty="0">
                <a:ea typeface="ＭＳ Ｐゴシック" charset="0"/>
                <a:cs typeface="ＭＳ Ｐゴシック" charset="0"/>
              </a:rPr>
              <a:t>“</a:t>
            </a:r>
            <a:r>
              <a:rPr lang="en-US" sz="1200" dirty="0">
                <a:ea typeface="ＭＳ Ｐゴシック" charset="0"/>
                <a:cs typeface="ＭＳ Ｐゴシック" charset="0"/>
              </a:rPr>
              <a:t>top-down</a:t>
            </a:r>
            <a:r>
              <a:rPr lang="ja-JP" altLang="en-US" sz="1200" dirty="0">
                <a:ea typeface="ＭＳ Ｐゴシック" charset="0"/>
                <a:cs typeface="ＭＳ Ｐゴシック" charset="0"/>
              </a:rPr>
              <a:t>”</a:t>
            </a:r>
            <a:r>
              <a:rPr lang="en-US" sz="1200" dirty="0">
                <a:ea typeface="ＭＳ Ｐゴシック" charset="0"/>
                <a:cs typeface="ＭＳ Ｐゴシック" charset="0"/>
              </a:rPr>
              <a:t> segmentation analysis beginning with, say, income or population data from a particular country, Arnold</a:t>
            </a:r>
            <a:r>
              <a:rPr lang="ja-JP" altLang="en-US" sz="1200" dirty="0">
                <a:ea typeface="ＭＳ Ｐゴシック" charset="0"/>
                <a:cs typeface="ＭＳ Ｐゴシック" charset="0"/>
              </a:rPr>
              <a:t>’</a:t>
            </a:r>
            <a:r>
              <a:rPr lang="en-US" sz="1200" dirty="0">
                <a:ea typeface="ＭＳ Ｐゴシック" charset="0"/>
                <a:cs typeface="ＭＳ Ｐゴシック" charset="0"/>
              </a:rPr>
              <a:t>s framework is based on a </a:t>
            </a:r>
            <a:r>
              <a:rPr lang="ja-JP" altLang="en-US" sz="1200" dirty="0">
                <a:ea typeface="ＭＳ Ｐゴシック" charset="0"/>
                <a:cs typeface="ＭＳ Ｐゴシック" charset="0"/>
              </a:rPr>
              <a:t>“</a:t>
            </a:r>
            <a:r>
              <a:rPr lang="en-US" sz="1200" dirty="0">
                <a:ea typeface="ＭＳ Ｐゴシック" charset="0"/>
                <a:cs typeface="ＭＳ Ｐゴシック" charset="0"/>
              </a:rPr>
              <a:t>bottom-up</a:t>
            </a:r>
            <a:r>
              <a:rPr lang="ja-JP" altLang="en-US" sz="1200" dirty="0">
                <a:ea typeface="ＭＳ Ｐゴシック" charset="0"/>
                <a:cs typeface="ＭＳ Ｐゴシック" charset="0"/>
              </a:rPr>
              <a:t>”</a:t>
            </a:r>
            <a:r>
              <a:rPr lang="en-US" sz="1200" dirty="0">
                <a:ea typeface="ＭＳ Ｐゴシック" charset="0"/>
                <a:cs typeface="ＭＳ Ｐゴシック" charset="0"/>
              </a:rPr>
              <a:t> analysis that begins at the product-market level. After marketing-model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say, specific enabling conditions are established? </a:t>
            </a:r>
          </a:p>
          <a:p>
            <a:pPr eaLnBrk="1" hangingPunct="1"/>
            <a:r>
              <a:rPr lang="en-US" sz="1200" dirty="0">
                <a:ea typeface="ＭＳ Ｐゴシック" charset="0"/>
                <a:cs typeface="ＭＳ Ｐゴシック" charset="0"/>
              </a:rPr>
              <a:t>The term </a:t>
            </a:r>
            <a:r>
              <a:rPr lang="en-US" sz="1200" b="1" dirty="0">
                <a:ea typeface="ＭＳ Ｐゴシック" charset="0"/>
                <a:cs typeface="ＭＳ Ｐゴシック" charset="0"/>
              </a:rPr>
              <a:t>product-market </a:t>
            </a:r>
            <a:r>
              <a:rPr lang="en-US" sz="1200" dirty="0">
                <a:ea typeface="ＭＳ Ｐゴシック" charset="0"/>
                <a:cs typeface="ＭＳ Ｐゴシック" charset="0"/>
              </a:rPr>
              <a:t>refers to a market defined by a product category; in the automotive industry, for example, phrases such as "luxury car market," "SUV market," and "minivan market" refer to specific product-markets. By contrast, phrases such as "the Russian market" or "the Indian market" refer to country markets. </a:t>
            </a:r>
          </a:p>
          <a:p>
            <a:pPr eaLnBrk="1" hangingPunct="1"/>
            <a:r>
              <a:rPr lang="en-US" sz="1200" b="1" dirty="0">
                <a:ea typeface="ＭＳ Ｐゴシック" charset="0"/>
                <a:cs typeface="ＭＳ Ｐゴシック" charset="0"/>
              </a:rPr>
              <a:t>Marketing model drivers</a:t>
            </a:r>
            <a:r>
              <a:rPr lang="en-US" sz="1200" i="1" dirty="0">
                <a:ea typeface="ＭＳ Ｐゴシック" charset="0"/>
                <a:cs typeface="ＭＳ Ｐゴシック" charset="0"/>
              </a:rPr>
              <a:t> </a:t>
            </a:r>
            <a:r>
              <a:rPr lang="en-US" sz="1200" dirty="0">
                <a:ea typeface="ＭＳ Ｐゴシック" charset="0"/>
                <a:cs typeface="ＭＳ Ｐゴシック" charset="0"/>
              </a:rPr>
              <a:t>are key elements or factors required for a business to take root and grow in a particular country market environment. The drivers may differ depending on whether a company serves consumer or industrial markets. Does success hinge on establishing or leveraging a brand name? Or, is distribution or a tech-savvy sales staff the key element? Marketing executives seeking an opportunity must arrive at insights into the true driving force(s) that will affect success for their particular product-market.</a:t>
            </a:r>
          </a:p>
          <a:p>
            <a:pPr eaLnBrk="1" hangingPunct="1"/>
            <a:r>
              <a:rPr lang="en-US" sz="1200" b="1" dirty="0">
                <a:ea typeface="ＭＳ Ｐゴシック" charset="0"/>
                <a:cs typeface="ＭＳ Ｐゴシック" charset="0"/>
              </a:rPr>
              <a:t>Enabling conditions</a:t>
            </a:r>
            <a:r>
              <a:rPr lang="en-US" sz="1200" dirty="0">
                <a:ea typeface="ＭＳ Ｐゴシック" charset="0"/>
                <a:cs typeface="ＭＳ Ｐゴシック" charset="0"/>
              </a:rPr>
              <a:t> are structural market characteristics whose presence or absence can determine whether the marketing model can succeed. For example, in India, refrigeration is not widely available in shops and market food stalls. This creates challenges for Nestlé and Cadbury Schweppes as they attempt to capitalize on Indians' increasing appetite for chocolate confections. Although Nestlé's </a:t>
            </a:r>
            <a:r>
              <a:rPr lang="en-US" sz="1200" dirty="0" err="1">
                <a:ea typeface="ＭＳ Ｐゴシック" charset="0"/>
                <a:cs typeface="ＭＳ Ｐゴシック" charset="0"/>
              </a:rPr>
              <a:t>KitKat</a:t>
            </a:r>
            <a:r>
              <a:rPr lang="en-US" sz="1200" dirty="0">
                <a:ea typeface="ＭＳ Ｐゴシック" charset="0"/>
                <a:cs typeface="ＭＳ Ｐゴシック" charset="0"/>
              </a:rPr>
              <a:t> and Cadbury's Dairy Milk bars have been reformulated to better withstand heat, the absence or rudimentary nature of refrigeration hampers the companies' efforts to ensure their products are in saleable condition. </a:t>
            </a:r>
          </a:p>
          <a:p>
            <a:pPr eaLnBrk="1" hangingPunct="1"/>
            <a:endParaRPr lang="en-US" sz="1200"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26</a:t>
            </a:fld>
            <a:endParaRPr lang="en-US"/>
          </a:p>
        </p:txBody>
      </p:sp>
    </p:spTree>
    <p:extLst>
      <p:ext uri="{BB962C8B-B14F-4D97-AF65-F5344CB8AC3E}">
        <p14:creationId xmlns:p14="http://schemas.microsoft.com/office/powerpoint/2010/main" val="179363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br>
              <a:rPr lang="en-US" dirty="0">
                <a:ea typeface="ＭＳ Ｐゴシック" charset="0"/>
                <a:cs typeface="ＭＳ Ｐゴシック" charset="0"/>
              </a:rPr>
            </a:b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53FB181-A7C0-0747-9E94-350798EE6D59}" type="slidenum">
              <a:rPr lang="en-US" smtClean="0"/>
              <a:pPr/>
              <a:t>13</a:t>
            </a:fld>
            <a:endParaRPr lang="en-US"/>
          </a:p>
        </p:txBody>
      </p:sp>
    </p:spTree>
    <p:extLst>
      <p:ext uri="{BB962C8B-B14F-4D97-AF65-F5344CB8AC3E}">
        <p14:creationId xmlns:p14="http://schemas.microsoft.com/office/powerpoint/2010/main" val="152669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14</a:t>
            </a:fld>
            <a:endParaRPr lang="en-US"/>
          </a:p>
        </p:txBody>
      </p:sp>
    </p:spTree>
    <p:extLst>
      <p:ext uri="{BB962C8B-B14F-4D97-AF65-F5344CB8AC3E}">
        <p14:creationId xmlns:p14="http://schemas.microsoft.com/office/powerpoint/2010/main" val="52372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15</a:t>
            </a:fld>
            <a:endParaRPr lang="en-US"/>
          </a:p>
        </p:txBody>
      </p:sp>
    </p:spTree>
    <p:extLst>
      <p:ext uri="{BB962C8B-B14F-4D97-AF65-F5344CB8AC3E}">
        <p14:creationId xmlns:p14="http://schemas.microsoft.com/office/powerpoint/2010/main" val="279527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17</a:t>
            </a:fld>
            <a:endParaRPr lang="en-US"/>
          </a:p>
        </p:txBody>
      </p:sp>
    </p:spTree>
    <p:extLst>
      <p:ext uri="{BB962C8B-B14F-4D97-AF65-F5344CB8AC3E}">
        <p14:creationId xmlns:p14="http://schemas.microsoft.com/office/powerpoint/2010/main" val="13449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18</a:t>
            </a:fld>
            <a:endParaRPr lang="en-US"/>
          </a:p>
        </p:txBody>
      </p:sp>
    </p:spTree>
    <p:extLst>
      <p:ext uri="{BB962C8B-B14F-4D97-AF65-F5344CB8AC3E}">
        <p14:creationId xmlns:p14="http://schemas.microsoft.com/office/powerpoint/2010/main" val="202503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19</a:t>
            </a:fld>
            <a:endParaRPr lang="en-US"/>
          </a:p>
        </p:txBody>
      </p:sp>
    </p:spTree>
    <p:extLst>
      <p:ext uri="{BB962C8B-B14F-4D97-AF65-F5344CB8AC3E}">
        <p14:creationId xmlns:p14="http://schemas.microsoft.com/office/powerpoint/2010/main" val="389940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20</a:t>
            </a:fld>
            <a:endParaRPr lang="en-US"/>
          </a:p>
        </p:txBody>
      </p:sp>
    </p:spTree>
    <p:extLst>
      <p:ext uri="{BB962C8B-B14F-4D97-AF65-F5344CB8AC3E}">
        <p14:creationId xmlns:p14="http://schemas.microsoft.com/office/powerpoint/2010/main" val="58117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FB181-A7C0-0747-9E94-350798EE6D59}" type="slidenum">
              <a:rPr lang="en-US" smtClean="0"/>
              <a:pPr/>
              <a:t>23</a:t>
            </a:fld>
            <a:endParaRPr lang="en-US"/>
          </a:p>
        </p:txBody>
      </p:sp>
    </p:spTree>
    <p:extLst>
      <p:ext uri="{BB962C8B-B14F-4D97-AF65-F5344CB8AC3E}">
        <p14:creationId xmlns:p14="http://schemas.microsoft.com/office/powerpoint/2010/main" val="409671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415744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233050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120620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219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r>
              <a:rPr lang="en-US"/>
              <a:t>4-</a:t>
            </a:r>
            <a:fld id="{BA74F214-BD98-46A7-849D-2CD147FCC599}" type="slidenum">
              <a:rPr lang="en-US"/>
              <a:pPr/>
              <a:t>‹#›</a:t>
            </a:fld>
            <a:endParaRPr lang="en-US"/>
          </a:p>
        </p:txBody>
      </p:sp>
    </p:spTree>
    <p:extLst>
      <p:ext uri="{BB962C8B-B14F-4D97-AF65-F5344CB8AC3E}">
        <p14:creationId xmlns:p14="http://schemas.microsoft.com/office/powerpoint/2010/main" val="191317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937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3181500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16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4AA230-2D51-5947-810C-54C6A36B04B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694361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AA230-2D51-5947-810C-54C6A36B04BB}"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4004081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4AA230-2D51-5947-810C-54C6A36B04BB}"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203382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AA230-2D51-5947-810C-54C6A36B04BB}"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19165641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369225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4AA230-2D51-5947-810C-54C6A36B04B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41226907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4AA230-2D51-5947-810C-54C6A36B04B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5982-CEAC-BF4B-8754-58FFD97A8FB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825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3216058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82895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AA230-2D51-5947-810C-54C6A36B04B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189540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4AA230-2D51-5947-810C-54C6A36B04B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328783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AA230-2D51-5947-810C-54C6A36B04BB}"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271239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AA230-2D51-5947-810C-54C6A36B04BB}"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42187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AA230-2D51-5947-810C-54C6A36B04BB}"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118030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4AA230-2D51-5947-810C-54C6A36B04B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67998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4AA230-2D51-5947-810C-54C6A36B04B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5982-CEAC-BF4B-8754-58FFD97A8FB9}" type="slidenum">
              <a:rPr lang="en-US" smtClean="0"/>
              <a:pPr/>
              <a:t>‹#›</a:t>
            </a:fld>
            <a:endParaRPr lang="en-US"/>
          </a:p>
        </p:txBody>
      </p:sp>
    </p:spTree>
    <p:extLst>
      <p:ext uri="{BB962C8B-B14F-4D97-AF65-F5344CB8AC3E}">
        <p14:creationId xmlns:p14="http://schemas.microsoft.com/office/powerpoint/2010/main" val="336783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2">
              <a:lumMod val="90000"/>
            </a:schemeClr>
          </a:solidFill>
        </p:spPr>
        <p:txBody>
          <a:bodyPr vert="horz" lIns="91440" tIns="45720" rIns="91440" bIns="45720" rtlCol="0" anchor="ctr">
            <a:normAutofit/>
          </a:bodyPr>
          <a:lstStyle/>
          <a:p>
            <a:r>
              <a:rPr lang="en-US" dirty="0"/>
              <a:t>Click to edit Master title style</a:t>
            </a:r>
          </a:p>
        </p:txBody>
      </p:sp>
      <p:pic>
        <p:nvPicPr>
          <p:cNvPr id="7" name="Picture 6" descr="Untitled.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88336" y="1490472"/>
            <a:ext cx="3538728" cy="5323796"/>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AA230-2D51-5947-810C-54C6A36B04BB}" type="datetimeFigureOut">
              <a:rPr lang="en-US" smtClean="0"/>
              <a:pPr/>
              <a:t>4/27/2021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65982-CEAC-BF4B-8754-58FFD97A8FB9}" type="slidenum">
              <a:rPr lang="en-US" smtClean="0"/>
              <a:pPr/>
              <a:t>‹#›</a:t>
            </a:fld>
            <a:endParaRPr lang="en-US"/>
          </a:p>
        </p:txBody>
      </p:sp>
    </p:spTree>
    <p:extLst>
      <p:ext uri="{BB962C8B-B14F-4D97-AF65-F5344CB8AC3E}">
        <p14:creationId xmlns:p14="http://schemas.microsoft.com/office/powerpoint/2010/main" val="21300156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4AA230-2D51-5947-810C-54C6A36B04BB}" type="datetimeFigureOut">
              <a:rPr lang="en-US" smtClean="0"/>
              <a:pPr/>
              <a:t>4/27/2021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D665982-CEAC-BF4B-8754-58FFD97A8FB9}"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Untitled.png">
            <a:extLst>
              <a:ext uri="{FF2B5EF4-FFF2-40B4-BE49-F238E27FC236}">
                <a16:creationId xmlns:a16="http://schemas.microsoft.com/office/drawing/2014/main" id="{950EFFF3-9207-4B83-AF3A-FA1CB7D88C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88336" y="1490472"/>
            <a:ext cx="3538728" cy="5323796"/>
          </a:xfrm>
          <a:prstGeom prst="rect">
            <a:avLst/>
          </a:prstGeom>
        </p:spPr>
      </p:pic>
    </p:spTree>
    <p:extLst>
      <p:ext uri="{BB962C8B-B14F-4D97-AF65-F5344CB8AC3E}">
        <p14:creationId xmlns:p14="http://schemas.microsoft.com/office/powerpoint/2010/main" val="36128028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3E24CA-3560-4B77-9F4B-793BE2A6D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2007" y="620720"/>
            <a:ext cx="483186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8DEC2-EBBC-4477-93AB-DE3580DE4E8F}"/>
              </a:ext>
            </a:extLst>
          </p:cNvPr>
          <p:cNvSpPr>
            <a:spLocks noGrp="1"/>
          </p:cNvSpPr>
          <p:nvPr>
            <p:ph type="ctrTitle"/>
          </p:nvPr>
        </p:nvSpPr>
        <p:spPr>
          <a:xfrm>
            <a:off x="4192590" y="1105351"/>
            <a:ext cx="4107803" cy="3023981"/>
          </a:xfrm>
        </p:spPr>
        <p:txBody>
          <a:bodyPr anchor="b">
            <a:normAutofit/>
          </a:bodyPr>
          <a:lstStyle/>
          <a:p>
            <a:pPr algn="l"/>
            <a:r>
              <a:rPr lang="en-US" sz="3800">
                <a:solidFill>
                  <a:schemeClr val="bg1"/>
                </a:solidFill>
              </a:rPr>
              <a:t>Global marketing </a:t>
            </a:r>
          </a:p>
        </p:txBody>
      </p:sp>
      <p:sp>
        <p:nvSpPr>
          <p:cNvPr id="3" name="Subtitle 2">
            <a:extLst>
              <a:ext uri="{FF2B5EF4-FFF2-40B4-BE49-F238E27FC236}">
                <a16:creationId xmlns:a16="http://schemas.microsoft.com/office/drawing/2014/main" id="{2FADA5FD-3CF7-42DE-BBAF-69CA18860D37}"/>
              </a:ext>
            </a:extLst>
          </p:cNvPr>
          <p:cNvSpPr>
            <a:spLocks noGrp="1"/>
          </p:cNvSpPr>
          <p:nvPr>
            <p:ph type="subTitle" idx="1"/>
          </p:nvPr>
        </p:nvSpPr>
        <p:spPr>
          <a:xfrm>
            <a:off x="4192590" y="4297556"/>
            <a:ext cx="4107803" cy="1431695"/>
          </a:xfrm>
        </p:spPr>
        <p:txBody>
          <a:bodyPr anchor="t">
            <a:normAutofit/>
          </a:bodyPr>
          <a:lstStyle/>
          <a:p>
            <a:r>
              <a:rPr lang="en-US" sz="1400">
                <a:solidFill>
                  <a:schemeClr val="bg1"/>
                </a:solidFill>
              </a:rPr>
              <a:t>Chapter 18</a:t>
            </a:r>
          </a:p>
        </p:txBody>
      </p:sp>
      <p:cxnSp>
        <p:nvCxnSpPr>
          <p:cNvPr id="12" name="Straight Connector 11">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07470" y="4214336"/>
            <a:ext cx="38404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48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01995" y="788416"/>
            <a:ext cx="5942448" cy="1499616"/>
          </a:xfrm>
        </p:spPr>
        <p:txBody>
          <a:bodyPr vert="horz" lIns="91440" tIns="45720" rIns="91440" bIns="45720" rtlCol="0" anchor="ctr">
            <a:normAutofit/>
          </a:bodyPr>
          <a:lstStyle/>
          <a:p>
            <a:r>
              <a:rPr lang="en-US" sz="5000">
                <a:solidFill>
                  <a:srgbClr val="FFFFFF"/>
                </a:solidFill>
              </a:rPr>
              <a:t>Market Segmentation</a:t>
            </a:r>
          </a:p>
        </p:txBody>
      </p:sp>
      <p:sp>
        <p:nvSpPr>
          <p:cNvPr id="29" name="Rectangle 28">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601995" y="2489202"/>
            <a:ext cx="5942448" cy="3554614"/>
          </a:xfrm>
        </p:spPr>
        <p:txBody>
          <a:bodyPr vert="horz" lIns="45720" tIns="45720" rIns="45720" bIns="45720" rtlCol="0">
            <a:normAutofit/>
          </a:bodyPr>
          <a:lstStyle/>
          <a:p>
            <a:r>
              <a:rPr lang="en-US" dirty="0"/>
              <a:t>The process of identifying groups of potential customers with </a:t>
            </a:r>
            <a:r>
              <a:rPr lang="en-US" b="1" i="1" dirty="0"/>
              <a:t>homogeneous characteristics </a:t>
            </a:r>
            <a:r>
              <a:rPr lang="en-US" dirty="0"/>
              <a:t>who are likely to exhibit </a:t>
            </a:r>
            <a:r>
              <a:rPr lang="en-US" b="1" i="1" dirty="0"/>
              <a:t>similar responses </a:t>
            </a:r>
            <a:r>
              <a:rPr lang="en-US" dirty="0"/>
              <a:t>to a company’s marketing mix. </a:t>
            </a:r>
          </a:p>
          <a:p>
            <a:endParaRPr lang="en-US" dirty="0">
              <a:solidFill>
                <a:srgbClr val="FFFFFF"/>
              </a:solidFill>
            </a:endParaRPr>
          </a:p>
        </p:txBody>
      </p:sp>
    </p:spTree>
    <p:extLst>
      <p:ext uri="{BB962C8B-B14F-4D97-AF65-F5344CB8AC3E}">
        <p14:creationId xmlns:p14="http://schemas.microsoft.com/office/powerpoint/2010/main" val="4641776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Targeting</a:t>
            </a:r>
          </a:p>
        </p:txBody>
      </p:sp>
      <p:graphicFrame>
        <p:nvGraphicFramePr>
          <p:cNvPr id="6" name="Content Placeholder 3">
            <a:extLst>
              <a:ext uri="{FF2B5EF4-FFF2-40B4-BE49-F238E27FC236}">
                <a16:creationId xmlns:a16="http://schemas.microsoft.com/office/drawing/2014/main" id="{52C7614F-A55D-472E-A649-46BC8E9CCE46}"/>
              </a:ext>
            </a:extLst>
          </p:cNvPr>
          <p:cNvGraphicFramePr>
            <a:graphicFrameLocks noGrp="1"/>
          </p:cNvGraphicFramePr>
          <p:nvPr>
            <p:ph sz="half" idx="1"/>
            <p:extLst>
              <p:ext uri="{D42A27DB-BD31-4B8C-83A1-F6EECF244321}">
                <p14:modId xmlns:p14="http://schemas.microsoft.com/office/powerpoint/2010/main" val="2114580210"/>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42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585216"/>
            <a:ext cx="2834314" cy="1499616"/>
          </a:xfrm>
        </p:spPr>
        <p:txBody>
          <a:bodyPr vert="horz" lIns="91440" tIns="45720" rIns="91440" bIns="45720" rtlCol="0" anchor="ctr">
            <a:normAutofit/>
          </a:bodyPr>
          <a:lstStyle/>
          <a:p>
            <a:r>
              <a:rPr lang="en-US" sz="4300">
                <a:solidFill>
                  <a:srgbClr val="FFFFFF"/>
                </a:solidFill>
              </a:rPr>
              <a:t>Demographic Segmentation</a:t>
            </a:r>
          </a:p>
        </p:txBody>
      </p:sp>
      <p:cxnSp>
        <p:nvCxnSpPr>
          <p:cNvPr id="15" name="Straight Connector 1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68096" y="2286000"/>
            <a:ext cx="2843784" cy="3931920"/>
          </a:xfrm>
        </p:spPr>
        <p:txBody>
          <a:bodyPr vert="horz" lIns="45720" tIns="45720" rIns="45720" bIns="45720" rtlCol="0">
            <a:normAutofit/>
          </a:bodyPr>
          <a:lstStyle/>
          <a:p>
            <a:r>
              <a:rPr lang="en-US">
                <a:solidFill>
                  <a:srgbClr val="FFFFFF"/>
                </a:solidFill>
              </a:rPr>
              <a:t>Income</a:t>
            </a:r>
          </a:p>
          <a:p>
            <a:r>
              <a:rPr lang="en-US">
                <a:solidFill>
                  <a:srgbClr val="FFFFFF"/>
                </a:solidFill>
              </a:rPr>
              <a:t>Population</a:t>
            </a:r>
          </a:p>
          <a:p>
            <a:r>
              <a:rPr lang="en-US">
                <a:solidFill>
                  <a:srgbClr val="FFFFFF"/>
                </a:solidFill>
              </a:rPr>
              <a:t>Age distribution</a:t>
            </a:r>
          </a:p>
          <a:p>
            <a:r>
              <a:rPr lang="en-US">
                <a:solidFill>
                  <a:srgbClr val="FFFFFF"/>
                </a:solidFill>
              </a:rPr>
              <a:t>Gender</a:t>
            </a:r>
          </a:p>
          <a:p>
            <a:r>
              <a:rPr lang="en-US">
                <a:solidFill>
                  <a:srgbClr val="FFFFFF"/>
                </a:solidFill>
              </a:rPr>
              <a:t>Geography</a:t>
            </a:r>
          </a:p>
          <a:p>
            <a:r>
              <a:rPr lang="en-US">
                <a:solidFill>
                  <a:srgbClr val="FFFFFF"/>
                </a:solidFill>
              </a:rPr>
              <a:t>Ethnicity</a:t>
            </a:r>
          </a:p>
          <a:p>
            <a:r>
              <a:rPr lang="en-US">
                <a:solidFill>
                  <a:srgbClr val="FFFFFF"/>
                </a:solidFill>
              </a:rPr>
              <a:t>Education</a:t>
            </a:r>
          </a:p>
          <a:p>
            <a:r>
              <a:rPr lang="en-US">
                <a:solidFill>
                  <a:srgbClr val="FFFFFF"/>
                </a:solidFill>
              </a:rPr>
              <a:t>Occupation</a:t>
            </a:r>
          </a:p>
        </p:txBody>
      </p:sp>
      <p:pic>
        <p:nvPicPr>
          <p:cNvPr id="5" name="Picture 5" descr="MPj0382674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9976" b="9976"/>
          <a:stretch>
            <a:fillRect/>
          </a:stretch>
        </p:blipFill>
        <p:spPr bwMode="auto">
          <a:xfrm>
            <a:off x="4572000" y="1136138"/>
            <a:ext cx="4091940" cy="4585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4800600" y="5257800"/>
            <a:ext cx="3810000" cy="914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FontTx/>
              <a:buNone/>
            </a:pPr>
            <a:r>
              <a:rPr lang="en-US" i="1">
                <a:latin typeface="Tahoma" charset="0"/>
                <a:ea typeface="ＭＳ Ｐゴシック" charset="0"/>
                <a:cs typeface="ＭＳ Ｐゴシック" charset="0"/>
              </a:rPr>
              <a:t>What are the trends?</a:t>
            </a:r>
            <a:endParaRPr lang="en-US" i="1"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321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768096" y="585216"/>
            <a:ext cx="7290054" cy="1499616"/>
          </a:xfrm>
        </p:spPr>
        <p:txBody>
          <a:bodyPr vert="horz" lIns="91440" tIns="45720" rIns="91440" bIns="45720" rtlCol="0" anchor="ctr">
            <a:normAutofit/>
          </a:bodyPr>
          <a:lstStyle/>
          <a:p>
            <a:br>
              <a:rPr lang="en-US" sz="3500" kern="1200" cap="all" spc="100" baseline="0" dirty="0">
                <a:solidFill>
                  <a:schemeClr val="tx1">
                    <a:lumMod val="95000"/>
                    <a:lumOff val="5000"/>
                  </a:schemeClr>
                </a:solidFill>
                <a:latin typeface="+mj-lt"/>
                <a:ea typeface="+mj-ea"/>
                <a:cs typeface="+mj-cs"/>
              </a:rPr>
            </a:br>
            <a:r>
              <a:rPr lang="en-US" sz="3500" kern="1200" cap="all" spc="100" baseline="0" dirty="0">
                <a:solidFill>
                  <a:schemeClr val="tx1">
                    <a:lumMod val="95000"/>
                    <a:lumOff val="5000"/>
                  </a:schemeClr>
                </a:solidFill>
                <a:latin typeface="+mj-lt"/>
                <a:ea typeface="+mj-ea"/>
                <a:cs typeface="+mj-cs"/>
              </a:rPr>
              <a:t> Demographic Segmentation (cont.)</a:t>
            </a:r>
            <a:br>
              <a:rPr lang="en-US" sz="3500" kern="1200" cap="all" spc="100" baseline="0" dirty="0">
                <a:solidFill>
                  <a:schemeClr val="tx1">
                    <a:lumMod val="95000"/>
                    <a:lumOff val="5000"/>
                  </a:schemeClr>
                </a:solidFill>
                <a:latin typeface="+mj-lt"/>
                <a:ea typeface="+mj-ea"/>
                <a:cs typeface="+mj-cs"/>
              </a:rPr>
            </a:br>
            <a:endParaRPr lang="en-US" sz="3500" kern="1200" cap="all" spc="100" baseline="0" dirty="0">
              <a:solidFill>
                <a:schemeClr val="tx1">
                  <a:lumMod val="95000"/>
                  <a:lumOff val="5000"/>
                </a:schemeClr>
              </a:solidFill>
              <a:latin typeface="+mj-lt"/>
              <a:ea typeface="+mj-ea"/>
              <a:cs typeface="+mj-cs"/>
            </a:endParaRPr>
          </a:p>
        </p:txBody>
      </p:sp>
      <p:graphicFrame>
        <p:nvGraphicFramePr>
          <p:cNvPr id="7" name="Content Placeholder 2">
            <a:extLst>
              <a:ext uri="{FF2B5EF4-FFF2-40B4-BE49-F238E27FC236}">
                <a16:creationId xmlns:a16="http://schemas.microsoft.com/office/drawing/2014/main" id="{637F6F1C-1BE6-49AA-AD95-3BEC9D6DDC4C}"/>
              </a:ext>
            </a:extLst>
          </p:cNvPr>
          <p:cNvGraphicFramePr>
            <a:graphicFrameLocks noGrp="1"/>
          </p:cNvGraphicFramePr>
          <p:nvPr>
            <p:ph sz="half" idx="1"/>
            <p:extLst>
              <p:ext uri="{D42A27DB-BD31-4B8C-83A1-F6EECF244321}">
                <p14:modId xmlns:p14="http://schemas.microsoft.com/office/powerpoint/2010/main" val="331235618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1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7404" y="643467"/>
            <a:ext cx="2604756" cy="5571066"/>
          </a:xfrm>
        </p:spPr>
        <p:txBody>
          <a:bodyPr vert="horz" lIns="91440" tIns="45720" rIns="91440" bIns="45720" rtlCol="0" anchor="ctr">
            <a:normAutofit/>
          </a:bodyPr>
          <a:lstStyle/>
          <a:p>
            <a:r>
              <a:rPr lang="en-US" sz="4600" kern="1200" cap="all" spc="100" baseline="0" dirty="0">
                <a:solidFill>
                  <a:schemeClr val="tx1">
                    <a:lumMod val="95000"/>
                    <a:lumOff val="5000"/>
                  </a:schemeClr>
                </a:solidFill>
                <a:latin typeface="+mj-lt"/>
                <a:ea typeface="+mj-ea"/>
                <a:cs typeface="+mj-cs"/>
              </a:rPr>
              <a:t>Segmenting by Income</a:t>
            </a:r>
            <a:br>
              <a:rPr lang="en-US" sz="4600" kern="1200" cap="all" spc="100" baseline="0" dirty="0">
                <a:solidFill>
                  <a:schemeClr val="tx1">
                    <a:lumMod val="95000"/>
                    <a:lumOff val="5000"/>
                  </a:schemeClr>
                </a:solidFill>
                <a:latin typeface="+mj-lt"/>
                <a:ea typeface="+mj-ea"/>
                <a:cs typeface="+mj-cs"/>
              </a:rPr>
            </a:br>
            <a:r>
              <a:rPr lang="en-US" sz="4600" kern="1200" cap="all" spc="100" baseline="0" dirty="0">
                <a:solidFill>
                  <a:schemeClr val="tx1">
                    <a:lumMod val="95000"/>
                    <a:lumOff val="5000"/>
                  </a:schemeClr>
                </a:solidFill>
                <a:latin typeface="+mj-lt"/>
                <a:ea typeface="+mj-ea"/>
                <a:cs typeface="+mj-cs"/>
              </a:rPr>
              <a:t> and Population</a:t>
            </a:r>
          </a:p>
        </p:txBody>
      </p:sp>
      <p:cxnSp>
        <p:nvCxnSpPr>
          <p:cNvPr id="14" name="Straight Connector 13">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4917F4C-5B05-47AB-A385-D24D7493C590}"/>
              </a:ext>
            </a:extLst>
          </p:cNvPr>
          <p:cNvGraphicFramePr>
            <a:graphicFrameLocks noGrp="1"/>
          </p:cNvGraphicFramePr>
          <p:nvPr>
            <p:ph sz="half" idx="1"/>
            <p:extLst>
              <p:ext uri="{D42A27DB-BD31-4B8C-83A1-F6EECF244321}">
                <p14:modId xmlns:p14="http://schemas.microsoft.com/office/powerpoint/2010/main" val="2194567179"/>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51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Age Segmentation</a:t>
            </a:r>
          </a:p>
        </p:txBody>
      </p:sp>
      <p:graphicFrame>
        <p:nvGraphicFramePr>
          <p:cNvPr id="7" name="Content Placeholder 3">
            <a:extLst>
              <a:ext uri="{FF2B5EF4-FFF2-40B4-BE49-F238E27FC236}">
                <a16:creationId xmlns:a16="http://schemas.microsoft.com/office/drawing/2014/main" id="{DA72D704-6BCC-4450-B2FD-5E53B4F535CF}"/>
              </a:ext>
            </a:extLst>
          </p:cNvPr>
          <p:cNvGraphicFramePr>
            <a:graphicFrameLocks noGrp="1"/>
          </p:cNvGraphicFramePr>
          <p:nvPr>
            <p:ph sz="half" idx="1"/>
            <p:extLst>
              <p:ext uri="{D42A27DB-BD31-4B8C-83A1-F6EECF244321}">
                <p14:modId xmlns:p14="http://schemas.microsoft.com/office/powerpoint/2010/main" val="49562471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97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406641" y="942449"/>
            <a:ext cx="5010992" cy="1470249"/>
          </a:xfrm>
        </p:spPr>
        <p:txBody>
          <a:bodyPr>
            <a:normAutofit/>
          </a:bodyPr>
          <a:lstStyle/>
          <a:p>
            <a:r>
              <a:rPr lang="en-US" dirty="0"/>
              <a:t>Geographic Segmentation</a:t>
            </a:r>
          </a:p>
        </p:txBody>
      </p:sp>
      <p:cxnSp>
        <p:nvCxnSpPr>
          <p:cNvPr id="19" name="Straight Connector 18">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3410282" y="2773885"/>
            <a:ext cx="5007352" cy="3141013"/>
          </a:xfrm>
        </p:spPr>
        <p:txBody>
          <a:bodyPr>
            <a:normAutofit/>
          </a:bodyPr>
          <a:lstStyle/>
          <a:p>
            <a:r>
              <a:rPr lang="en-US" dirty="0"/>
              <a:t>Environmental factors that drive demand for particular goods and services, according to:</a:t>
            </a:r>
          </a:p>
          <a:p>
            <a:pPr lvl="1"/>
            <a:r>
              <a:rPr lang="en-US" dirty="0"/>
              <a:t>Climate and topography</a:t>
            </a:r>
          </a:p>
          <a:p>
            <a:pPr lvl="1"/>
            <a:r>
              <a:rPr lang="en-US" dirty="0"/>
              <a:t>Urban vs. rural</a:t>
            </a:r>
          </a:p>
          <a:p>
            <a:pPr lvl="1"/>
            <a:r>
              <a:rPr lang="en-US" dirty="0"/>
              <a:t>Unique regional characteristics (such as linguistic groups, etc.)</a:t>
            </a:r>
          </a:p>
        </p:txBody>
      </p:sp>
    </p:spTree>
    <p:extLst>
      <p:ext uri="{BB962C8B-B14F-4D97-AF65-F5344CB8AC3E}">
        <p14:creationId xmlns:p14="http://schemas.microsoft.com/office/powerpoint/2010/main" val="290322073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06641" y="942449"/>
            <a:ext cx="5010992" cy="1470249"/>
          </a:xfrm>
        </p:spPr>
        <p:txBody>
          <a:bodyPr>
            <a:normAutofit/>
          </a:bodyPr>
          <a:lstStyle/>
          <a:p>
            <a:r>
              <a:rPr lang="en-US" dirty="0"/>
              <a:t>Behavioral Segmentation</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10282" y="2773885"/>
            <a:ext cx="5007352" cy="3141013"/>
          </a:xfrm>
        </p:spPr>
        <p:txBody>
          <a:bodyPr>
            <a:normAutofit/>
          </a:bodyPr>
          <a:lstStyle/>
          <a:p>
            <a:r>
              <a:rPr lang="en-US" dirty="0"/>
              <a:t>Focuses on whether people buy or use a product, and how often and how much:</a:t>
            </a:r>
          </a:p>
          <a:p>
            <a:pPr lvl="1"/>
            <a:r>
              <a:rPr lang="en-US" dirty="0"/>
              <a:t>Users status:</a:t>
            </a:r>
          </a:p>
          <a:p>
            <a:pPr lvl="2"/>
            <a:r>
              <a:rPr lang="en-US" dirty="0"/>
              <a:t>Current user, potential user, first time users, or users of competitors products</a:t>
            </a:r>
          </a:p>
          <a:p>
            <a:pPr lvl="1"/>
            <a:r>
              <a:rPr lang="en-US" dirty="0"/>
              <a:t>Usage rates:</a:t>
            </a:r>
          </a:p>
          <a:p>
            <a:pPr lvl="2"/>
            <a:r>
              <a:rPr lang="en-US" dirty="0"/>
              <a:t>Heavy, light or non-user</a:t>
            </a:r>
          </a:p>
          <a:p>
            <a:pPr lvl="1"/>
            <a:r>
              <a:rPr lang="en-US" dirty="0"/>
              <a:t>Usage time and place:</a:t>
            </a:r>
          </a:p>
          <a:p>
            <a:pPr lvl="2"/>
            <a:r>
              <a:rPr lang="en-US" dirty="0"/>
              <a:t>How and when the product or service is consumed</a:t>
            </a:r>
          </a:p>
          <a:p>
            <a:pPr lvl="1"/>
            <a:endParaRPr lang="en-US" dirty="0"/>
          </a:p>
        </p:txBody>
      </p:sp>
    </p:spTree>
    <p:extLst>
      <p:ext uri="{BB962C8B-B14F-4D97-AF65-F5344CB8AC3E}">
        <p14:creationId xmlns:p14="http://schemas.microsoft.com/office/powerpoint/2010/main" val="361474534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06641" y="942449"/>
            <a:ext cx="5010992" cy="1470249"/>
          </a:xfrm>
        </p:spPr>
        <p:txBody>
          <a:bodyPr vert="horz" lIns="91440" tIns="45720" rIns="91440" bIns="45720" rtlCol="0" anchor="ctr">
            <a:normAutofit/>
          </a:bodyPr>
          <a:lstStyle/>
          <a:p>
            <a:r>
              <a:rPr lang="en-US" sz="5000"/>
              <a:t>Psychographic Segmentation</a:t>
            </a:r>
          </a:p>
        </p:txBody>
      </p:sp>
      <p:cxnSp>
        <p:nvCxnSpPr>
          <p:cNvPr id="18" name="Straight Connector 1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410282" y="2773885"/>
            <a:ext cx="5007352" cy="3141013"/>
          </a:xfrm>
        </p:spPr>
        <p:txBody>
          <a:bodyPr vert="horz" lIns="45720" tIns="45720" rIns="45720" bIns="45720" rtlCol="0">
            <a:normAutofit/>
          </a:bodyPr>
          <a:lstStyle/>
          <a:p>
            <a:endParaRPr lang="en-US" sz="1500"/>
          </a:p>
          <a:p>
            <a:r>
              <a:rPr lang="en-US" sz="1500"/>
              <a:t>Grouping people according to attitudes, values, and lifestyles </a:t>
            </a:r>
          </a:p>
          <a:p>
            <a:pPr lvl="1"/>
            <a:r>
              <a:rPr lang="en-US" sz="1500"/>
              <a:t>SRI International and VALS 2</a:t>
            </a:r>
          </a:p>
          <a:p>
            <a:r>
              <a:rPr lang="en-US" sz="1500"/>
              <a:t>Porsche example</a:t>
            </a:r>
          </a:p>
          <a:p>
            <a:pPr lvl="1"/>
            <a:r>
              <a:rPr lang="en-US" sz="1500"/>
              <a:t>Top Guns (27%): Ambition, power, control </a:t>
            </a:r>
          </a:p>
          <a:p>
            <a:pPr lvl="1"/>
            <a:r>
              <a:rPr lang="en-US" sz="1500"/>
              <a:t>Elitists (24%): Old money, car is just a car</a:t>
            </a:r>
          </a:p>
          <a:p>
            <a:pPr lvl="1"/>
            <a:r>
              <a:rPr lang="en-US" sz="1500"/>
              <a:t>Proud Patrons (23%): Car is reward for hard work</a:t>
            </a:r>
          </a:p>
          <a:p>
            <a:pPr lvl="1"/>
            <a:r>
              <a:rPr lang="en-US" sz="1500"/>
              <a:t>Bon Vivants (17%): Car is for excitement, adventure</a:t>
            </a:r>
          </a:p>
          <a:p>
            <a:pPr lvl="1"/>
            <a:r>
              <a:rPr lang="en-US" sz="1500"/>
              <a:t>Fantasists (9%): Car is form of escape</a:t>
            </a:r>
          </a:p>
          <a:p>
            <a:endParaRPr lang="en-US" sz="1500"/>
          </a:p>
        </p:txBody>
      </p:sp>
    </p:spTree>
    <p:extLst>
      <p:ext uri="{BB962C8B-B14F-4D97-AF65-F5344CB8AC3E}">
        <p14:creationId xmlns:p14="http://schemas.microsoft.com/office/powerpoint/2010/main" val="22778007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06641" y="942449"/>
            <a:ext cx="5010992" cy="1470249"/>
          </a:xfrm>
        </p:spPr>
        <p:txBody>
          <a:bodyPr vert="horz" lIns="91440" tIns="45720" rIns="91440" bIns="45720" rtlCol="0" anchor="ctr">
            <a:normAutofit/>
          </a:bodyPr>
          <a:lstStyle/>
          <a:p>
            <a:r>
              <a:rPr lang="en-US" sz="5000"/>
              <a:t>Psychographic Segmentation</a:t>
            </a:r>
          </a:p>
        </p:txBody>
      </p:sp>
      <p:cxnSp>
        <p:nvCxnSpPr>
          <p:cNvPr id="19" name="Straight Connector 18">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1"/>
          </p:nvPr>
        </p:nvSpPr>
        <p:spPr>
          <a:xfrm>
            <a:off x="3410282" y="2773885"/>
            <a:ext cx="5007352" cy="3141013"/>
          </a:xfrm>
        </p:spPr>
        <p:txBody>
          <a:bodyPr vert="horz" lIns="45720" tIns="45720" rIns="45720" bIns="45720" rtlCol="0">
            <a:normAutofit/>
          </a:bodyPr>
          <a:lstStyle/>
          <a:p>
            <a:r>
              <a:rPr lang="en-US"/>
              <a:t>The Euroconsumer:</a:t>
            </a:r>
          </a:p>
          <a:p>
            <a:pPr lvl="1"/>
            <a:r>
              <a:rPr lang="en-US" b="1"/>
              <a:t>Successful Idealist</a:t>
            </a:r>
            <a:r>
              <a:rPr lang="en-US"/>
              <a:t>–Comprises from 5% to 20% of the population; consists of persons who have achieved professional and material success while maintaining commitment to abstract or socially responsible ideals</a:t>
            </a:r>
          </a:p>
          <a:p>
            <a:pPr lvl="1"/>
            <a:r>
              <a:rPr lang="en-US" b="1"/>
              <a:t>Affluent Materialist</a:t>
            </a:r>
            <a:r>
              <a:rPr lang="en-US"/>
              <a:t>–Status-conscious </a:t>
            </a:r>
            <a:r>
              <a:rPr lang="en-US" altLang="ja-JP"/>
              <a:t>‘</a:t>
            </a:r>
            <a:r>
              <a:rPr lang="en-US"/>
              <a:t>up-and-comers</a:t>
            </a:r>
            <a:r>
              <a:rPr lang="en-US" altLang="ja-JP"/>
              <a:t>’</a:t>
            </a:r>
            <a:r>
              <a:rPr lang="en-US"/>
              <a:t> – many of whom are business professionals – use conspicuous consumption to communicate their success to others</a:t>
            </a:r>
          </a:p>
        </p:txBody>
      </p:sp>
    </p:spTree>
    <p:extLst>
      <p:ext uri="{BB962C8B-B14F-4D97-AF65-F5344CB8AC3E}">
        <p14:creationId xmlns:p14="http://schemas.microsoft.com/office/powerpoint/2010/main" val="2570631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D984A-0C1E-43E4-BA88-F9A573D19411}"/>
              </a:ext>
            </a:extLst>
          </p:cNvPr>
          <p:cNvSpPr>
            <a:spLocks noGrp="1"/>
          </p:cNvSpPr>
          <p:nvPr>
            <p:ph type="title"/>
          </p:nvPr>
        </p:nvSpPr>
        <p:spPr>
          <a:xfrm>
            <a:off x="768096" y="585216"/>
            <a:ext cx="2834314" cy="1499616"/>
          </a:xfrm>
        </p:spPr>
        <p:txBody>
          <a:bodyPr>
            <a:normAutofit/>
          </a:bodyPr>
          <a:lstStyle/>
          <a:p>
            <a:r>
              <a:rPr lang="en-US">
                <a:solidFill>
                  <a:srgbClr val="FFFFFF"/>
                </a:solidFill>
              </a:rPr>
              <a:t>outline</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18BCAA-983C-4616-9E65-0E762F425A1D}"/>
              </a:ext>
            </a:extLst>
          </p:cNvPr>
          <p:cNvSpPr>
            <a:spLocks noGrp="1"/>
          </p:cNvSpPr>
          <p:nvPr>
            <p:ph idx="1"/>
          </p:nvPr>
        </p:nvSpPr>
        <p:spPr>
          <a:xfrm>
            <a:off x="768096" y="2286000"/>
            <a:ext cx="2843784" cy="3931920"/>
          </a:xfrm>
        </p:spPr>
        <p:txBody>
          <a:bodyPr>
            <a:normAutofit/>
          </a:bodyPr>
          <a:lstStyle/>
          <a:p>
            <a:r>
              <a:rPr lang="en-US">
                <a:solidFill>
                  <a:srgbClr val="FFFFFF"/>
                </a:solidFill>
              </a:rPr>
              <a:t>Marketing </a:t>
            </a:r>
          </a:p>
          <a:p>
            <a:pPr>
              <a:buFont typeface="Arial" panose="020B0604020202020204" pitchFamily="34" charset="0"/>
              <a:buChar char="•"/>
            </a:pPr>
            <a:r>
              <a:rPr lang="en-US">
                <a:solidFill>
                  <a:srgbClr val="FFFFFF"/>
                </a:solidFill>
              </a:rPr>
              <a:t>Notes about this chapter</a:t>
            </a:r>
          </a:p>
          <a:p>
            <a:pPr lvl="1"/>
            <a:r>
              <a:rPr lang="en-US">
                <a:solidFill>
                  <a:srgbClr val="FFFFFF"/>
                </a:solidFill>
              </a:rPr>
              <a:t>Marketing Review</a:t>
            </a:r>
          </a:p>
          <a:p>
            <a:pPr lvl="2"/>
            <a:r>
              <a:rPr lang="en-US">
                <a:solidFill>
                  <a:srgbClr val="FFFFFF"/>
                </a:solidFill>
              </a:rPr>
              <a:t>Marketing Mix</a:t>
            </a:r>
          </a:p>
          <a:p>
            <a:pPr lvl="2"/>
            <a:r>
              <a:rPr lang="en-US">
                <a:solidFill>
                  <a:srgbClr val="FFFFFF"/>
                </a:solidFill>
              </a:rPr>
              <a:t>Promotion (Communication Issues)</a:t>
            </a:r>
          </a:p>
          <a:p>
            <a:pPr lvl="2"/>
            <a:r>
              <a:rPr lang="en-US">
                <a:solidFill>
                  <a:srgbClr val="FFFFFF"/>
                </a:solidFill>
              </a:rPr>
              <a:t>Distribution Issues</a:t>
            </a:r>
          </a:p>
          <a:p>
            <a:pPr lvl="1"/>
            <a:r>
              <a:rPr lang="en-US">
                <a:solidFill>
                  <a:srgbClr val="FFFFFF"/>
                </a:solidFill>
              </a:rPr>
              <a:t>S.T.P.</a:t>
            </a:r>
          </a:p>
          <a:p>
            <a:pPr marL="128016" lvl="1" indent="0">
              <a:buNone/>
            </a:pPr>
            <a:r>
              <a:rPr lang="en-US">
                <a:solidFill>
                  <a:srgbClr val="FFFFFF"/>
                </a:solidFill>
              </a:rPr>
              <a:t>(Market Research is embedded into this process)</a:t>
            </a:r>
          </a:p>
        </p:txBody>
      </p:sp>
      <p:pic>
        <p:nvPicPr>
          <p:cNvPr id="7" name="Graphic 6" descr="Megaphone">
            <a:extLst>
              <a:ext uri="{FF2B5EF4-FFF2-40B4-BE49-F238E27FC236}">
                <a16:creationId xmlns:a16="http://schemas.microsoft.com/office/drawing/2014/main" id="{11529415-CB04-47BE-A514-55B82650C1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11929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Benefit Segmentation</a:t>
            </a:r>
          </a:p>
        </p:txBody>
      </p:sp>
      <p:graphicFrame>
        <p:nvGraphicFramePr>
          <p:cNvPr id="5" name="Content Placeholder 2">
            <a:extLst>
              <a:ext uri="{FF2B5EF4-FFF2-40B4-BE49-F238E27FC236}">
                <a16:creationId xmlns:a16="http://schemas.microsoft.com/office/drawing/2014/main" id="{C6B43AA5-CE14-4B1D-A101-552AF1D3014C}"/>
              </a:ext>
            </a:extLst>
          </p:cNvPr>
          <p:cNvGraphicFramePr>
            <a:graphicFrameLocks noGrp="1"/>
          </p:cNvGraphicFramePr>
          <p:nvPr>
            <p:ph sz="half" idx="1"/>
            <p:extLst>
              <p:ext uri="{D42A27DB-BD31-4B8C-83A1-F6EECF244321}">
                <p14:modId xmlns:p14="http://schemas.microsoft.com/office/powerpoint/2010/main" val="3197445904"/>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304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US">
                <a:solidFill>
                  <a:srgbClr val="FFFFFF"/>
                </a:solidFill>
              </a:rPr>
              <a:t>Targeting</a:t>
            </a:r>
          </a:p>
        </p:txBody>
      </p:sp>
      <p:sp>
        <p:nvSpPr>
          <p:cNvPr id="21" name="Rectangle 20">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2601995" y="2489202"/>
            <a:ext cx="5942448" cy="3554614"/>
          </a:xfrm>
        </p:spPr>
        <p:txBody>
          <a:bodyPr>
            <a:normAutofit/>
          </a:bodyPr>
          <a:lstStyle/>
          <a:p>
            <a:r>
              <a:rPr lang="en-US">
                <a:solidFill>
                  <a:srgbClr val="FFFFFF"/>
                </a:solidFill>
              </a:rPr>
              <a:t>Targeting is the process of assessing the attractiveness of the identified segments and associated markets to pursue</a:t>
            </a:r>
          </a:p>
        </p:txBody>
      </p:sp>
    </p:spTree>
    <p:extLst>
      <p:ext uri="{BB962C8B-B14F-4D97-AF65-F5344CB8AC3E}">
        <p14:creationId xmlns:p14="http://schemas.microsoft.com/office/powerpoint/2010/main" val="83189376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a:t>Assessing Market Potential</a:t>
            </a:r>
          </a:p>
        </p:txBody>
      </p:sp>
      <p:cxnSp>
        <p:nvCxnSpPr>
          <p:cNvPr id="12"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749497" y="804333"/>
            <a:ext cx="4693291" cy="5249334"/>
          </a:xfrm>
        </p:spPr>
        <p:txBody>
          <a:bodyPr vert="horz" lIns="45720" tIns="45720" rIns="45720" bIns="45720" rtlCol="0" anchor="ctr">
            <a:normAutofit/>
          </a:bodyPr>
          <a:lstStyle/>
          <a:p>
            <a:endParaRPr lang="en-US"/>
          </a:p>
          <a:p>
            <a:r>
              <a:rPr lang="en-US"/>
              <a:t>Three basic criteria:</a:t>
            </a:r>
          </a:p>
          <a:p>
            <a:pPr lvl="1"/>
            <a:r>
              <a:rPr lang="en-US"/>
              <a:t>Current size of the segment and anticipated growth potential</a:t>
            </a:r>
          </a:p>
          <a:p>
            <a:pPr lvl="1"/>
            <a:r>
              <a:rPr lang="en-US"/>
              <a:t>Potential competition</a:t>
            </a:r>
          </a:p>
          <a:p>
            <a:pPr lvl="1"/>
            <a:r>
              <a:rPr lang="en-US"/>
              <a:t>Compatibility with company</a:t>
            </a:r>
            <a:r>
              <a:rPr lang="en-US" altLang="ja-JP"/>
              <a:t>’</a:t>
            </a:r>
            <a:r>
              <a:rPr lang="en-US"/>
              <a:t>s overall objectives and the feasibility of successfully reaching the target audience</a:t>
            </a:r>
          </a:p>
          <a:p>
            <a:pPr marL="0" indent="0">
              <a:buNone/>
            </a:pPr>
            <a:endParaRPr lang="en-US" dirty="0"/>
          </a:p>
        </p:txBody>
      </p:sp>
    </p:spTree>
    <p:extLst>
      <p:ext uri="{BB962C8B-B14F-4D97-AF65-F5344CB8AC3E}">
        <p14:creationId xmlns:p14="http://schemas.microsoft.com/office/powerpoint/2010/main" val="168910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4"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a:solidFill>
                  <a:srgbClr val="FFFFFF"/>
                </a:solidFill>
              </a:rPr>
              <a:t>Current Segment Size and Growth</a:t>
            </a:r>
          </a:p>
        </p:txBody>
      </p:sp>
      <p:sp>
        <p:nvSpPr>
          <p:cNvPr id="4" name="Content Placeholder 3"/>
          <p:cNvSpPr>
            <a:spLocks noGrp="1"/>
          </p:cNvSpPr>
          <p:nvPr>
            <p:ph sz="half" idx="1"/>
          </p:nvPr>
        </p:nvSpPr>
        <p:spPr>
          <a:xfrm>
            <a:off x="3713286" y="804333"/>
            <a:ext cx="4729502" cy="5249334"/>
          </a:xfrm>
        </p:spPr>
        <p:txBody>
          <a:bodyPr vert="horz" lIns="45720" tIns="45720" rIns="45720" bIns="45720" rtlCol="0" anchor="ctr">
            <a:normAutofit/>
          </a:bodyPr>
          <a:lstStyle/>
          <a:p>
            <a:endParaRPr lang="en-US"/>
          </a:p>
          <a:p>
            <a:r>
              <a:rPr lang="en-US"/>
              <a:t>Is the market segment currently large enough to present a company with the opportunity to make a profit?</a:t>
            </a:r>
          </a:p>
          <a:p>
            <a:pPr marL="0" indent="0">
              <a:buNone/>
            </a:pPr>
            <a:endParaRPr lang="en-US"/>
          </a:p>
          <a:p>
            <a:r>
              <a:rPr lang="en-US"/>
              <a:t>If the answer is </a:t>
            </a:r>
            <a:r>
              <a:rPr lang="en-US" altLang="ja-JP"/>
              <a:t>‘</a:t>
            </a:r>
            <a:r>
              <a:rPr lang="en-US"/>
              <a:t>no,</a:t>
            </a:r>
            <a:r>
              <a:rPr lang="en-US" altLang="ja-JP"/>
              <a:t>’</a:t>
            </a:r>
            <a:r>
              <a:rPr lang="en-US"/>
              <a:t> does it have significant growth potential to make it attractive in terms of a company</a:t>
            </a:r>
            <a:r>
              <a:rPr lang="en-US" altLang="ja-JP"/>
              <a:t>’</a:t>
            </a:r>
            <a:r>
              <a:rPr lang="en-US"/>
              <a:t>s long-term strategy?</a:t>
            </a:r>
          </a:p>
          <a:p>
            <a:endParaRPr lang="en-US"/>
          </a:p>
        </p:txBody>
      </p:sp>
    </p:spTree>
    <p:extLst>
      <p:ext uri="{BB962C8B-B14F-4D97-AF65-F5344CB8AC3E}">
        <p14:creationId xmlns:p14="http://schemas.microsoft.com/office/powerpoint/2010/main" val="148026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Potential Competition</a:t>
            </a:r>
          </a:p>
        </p:txBody>
      </p:sp>
      <p:graphicFrame>
        <p:nvGraphicFramePr>
          <p:cNvPr id="5" name="Content Placeholder 2">
            <a:extLst>
              <a:ext uri="{FF2B5EF4-FFF2-40B4-BE49-F238E27FC236}">
                <a16:creationId xmlns:a16="http://schemas.microsoft.com/office/drawing/2014/main" id="{ECBDAAE4-4DE7-4FCA-ABE1-DC8E64FDB4A9}"/>
              </a:ext>
            </a:extLst>
          </p:cNvPr>
          <p:cNvGraphicFramePr>
            <a:graphicFrameLocks noGrp="1"/>
          </p:cNvGraphicFramePr>
          <p:nvPr>
            <p:ph sz="half" idx="1"/>
            <p:extLst>
              <p:ext uri="{D42A27DB-BD31-4B8C-83A1-F6EECF244321}">
                <p14:modId xmlns:p14="http://schemas.microsoft.com/office/powerpoint/2010/main" val="576380039"/>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171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Feasibility and Compatibility</a:t>
            </a:r>
          </a:p>
        </p:txBody>
      </p:sp>
      <p:graphicFrame>
        <p:nvGraphicFramePr>
          <p:cNvPr id="6" name="Content Placeholder 3">
            <a:extLst>
              <a:ext uri="{FF2B5EF4-FFF2-40B4-BE49-F238E27FC236}">
                <a16:creationId xmlns:a16="http://schemas.microsoft.com/office/drawing/2014/main" id="{CB4EC094-4F12-498D-AA77-31E4919D9C52}"/>
              </a:ext>
            </a:extLst>
          </p:cNvPr>
          <p:cNvGraphicFramePr>
            <a:graphicFrameLocks noGrp="1"/>
          </p:cNvGraphicFramePr>
          <p:nvPr>
            <p:ph sz="half" idx="1"/>
            <p:extLst>
              <p:ext uri="{D42A27DB-BD31-4B8C-83A1-F6EECF244321}">
                <p14:modId xmlns:p14="http://schemas.microsoft.com/office/powerpoint/2010/main" val="383476409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892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7404" y="643467"/>
            <a:ext cx="2604756" cy="5571066"/>
          </a:xfrm>
        </p:spPr>
        <p:txBody>
          <a:bodyPr vert="horz" lIns="91440" tIns="45720" rIns="91440" bIns="45720" rtlCol="0" anchor="ctr">
            <a:normAutofit/>
          </a:bodyPr>
          <a:lstStyle/>
          <a:p>
            <a:r>
              <a:rPr lang="en-US" sz="4600" kern="1200" cap="all" spc="100" baseline="0" dirty="0">
                <a:solidFill>
                  <a:schemeClr val="tx1">
                    <a:lumMod val="95000"/>
                    <a:lumOff val="5000"/>
                  </a:schemeClr>
                </a:solidFill>
                <a:latin typeface="+mj-lt"/>
                <a:ea typeface="+mj-ea"/>
                <a:cs typeface="+mj-cs"/>
              </a:rPr>
              <a:t>Framework for Selecting </a:t>
            </a:r>
            <a:br>
              <a:rPr lang="en-US" sz="4600" kern="1200" cap="all" spc="100" baseline="0" dirty="0">
                <a:solidFill>
                  <a:schemeClr val="tx1">
                    <a:lumMod val="95000"/>
                    <a:lumOff val="5000"/>
                  </a:schemeClr>
                </a:solidFill>
                <a:latin typeface="+mj-lt"/>
                <a:ea typeface="+mj-ea"/>
                <a:cs typeface="+mj-cs"/>
              </a:rPr>
            </a:br>
            <a:r>
              <a:rPr lang="en-US" sz="4600" kern="1200" cap="all" spc="100" baseline="0" dirty="0">
                <a:solidFill>
                  <a:schemeClr val="tx1">
                    <a:lumMod val="95000"/>
                    <a:lumOff val="5000"/>
                  </a:schemeClr>
                </a:solidFill>
                <a:latin typeface="+mj-lt"/>
                <a:ea typeface="+mj-ea"/>
                <a:cs typeface="+mj-cs"/>
              </a:rPr>
              <a:t>Target Markets</a:t>
            </a:r>
          </a:p>
        </p:txBody>
      </p:sp>
      <p:cxnSp>
        <p:nvCxnSpPr>
          <p:cNvPr id="15" name="Straight Connector 14">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54452688-CF0E-499D-B217-E8CFC166F1C1}"/>
              </a:ext>
            </a:extLst>
          </p:cNvPr>
          <p:cNvGraphicFramePr>
            <a:graphicFrameLocks noGrp="1"/>
          </p:cNvGraphicFramePr>
          <p:nvPr>
            <p:ph sz="half" idx="1"/>
            <p:extLst>
              <p:ext uri="{D42A27DB-BD31-4B8C-83A1-F6EECF244321}">
                <p14:modId xmlns:p14="http://schemas.microsoft.com/office/powerpoint/2010/main" val="2304911994"/>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3464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a:t>9 Questions for Creating a </a:t>
            </a:r>
            <a:br>
              <a:rPr lang="en-US" sz="5000"/>
            </a:br>
            <a:r>
              <a:rPr lang="en-US" sz="5000"/>
              <a:t>Product-Market Profile</a:t>
            </a:r>
          </a:p>
        </p:txBody>
      </p:sp>
      <p:cxnSp>
        <p:nvCxnSpPr>
          <p:cNvPr id="13" name="Straight Connector 12">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1"/>
          </p:nvPr>
        </p:nvSpPr>
        <p:spPr>
          <a:xfrm>
            <a:off x="3749497" y="804333"/>
            <a:ext cx="4693291" cy="5249334"/>
          </a:xfrm>
        </p:spPr>
        <p:txBody>
          <a:bodyPr vert="horz" lIns="45720" tIns="45720" rIns="45720" bIns="45720" rtlCol="0" anchor="ctr">
            <a:normAutofit/>
          </a:bodyPr>
          <a:lstStyle/>
          <a:p>
            <a:pPr marL="514350" indent="-514350">
              <a:buFont typeface="+mj-lt"/>
              <a:buAutoNum type="arabicPeriod"/>
            </a:pPr>
            <a:r>
              <a:rPr lang="en-US"/>
              <a:t>Who buys our product?</a:t>
            </a:r>
          </a:p>
          <a:p>
            <a:pPr marL="514350" indent="-514350">
              <a:buFont typeface="+mj-lt"/>
              <a:buAutoNum type="arabicPeriod"/>
            </a:pPr>
            <a:r>
              <a:rPr lang="en-US"/>
              <a:t>Who does not buy it?</a:t>
            </a:r>
          </a:p>
          <a:p>
            <a:pPr marL="514350" indent="-514350">
              <a:buFont typeface="+mj-lt"/>
              <a:buAutoNum type="arabicPeriod"/>
            </a:pPr>
            <a:r>
              <a:rPr lang="en-US"/>
              <a:t>What need or function does it serve?</a:t>
            </a:r>
          </a:p>
          <a:p>
            <a:pPr marL="514350" indent="-514350">
              <a:buFont typeface="+mj-lt"/>
              <a:buAutoNum type="arabicPeriod"/>
            </a:pPr>
            <a:r>
              <a:rPr lang="en-US"/>
              <a:t>Is there a market need that is not being met by current product/brand offerings?</a:t>
            </a:r>
          </a:p>
          <a:p>
            <a:pPr marL="514350" indent="-514350">
              <a:buFont typeface="+mj-lt"/>
              <a:buAutoNum type="arabicPeriod"/>
            </a:pPr>
            <a:r>
              <a:rPr lang="en-US"/>
              <a:t>What problem does our product solve?</a:t>
            </a:r>
          </a:p>
          <a:p>
            <a:pPr marL="514350" indent="-514350">
              <a:buFont typeface="+mj-lt"/>
              <a:buAutoNum type="arabicPeriod"/>
            </a:pPr>
            <a:r>
              <a:rPr lang="en-US"/>
              <a:t>What are customers buying to satisfy the need for which our product is targeted?</a:t>
            </a:r>
          </a:p>
          <a:p>
            <a:pPr marL="514350" indent="-514350">
              <a:buFont typeface="+mj-lt"/>
              <a:buAutoNum type="arabicPeriod"/>
            </a:pPr>
            <a:r>
              <a:rPr lang="en-US"/>
              <a:t>What price are they paying?</a:t>
            </a:r>
          </a:p>
          <a:p>
            <a:pPr marL="514350" indent="-514350">
              <a:buFont typeface="+mj-lt"/>
              <a:buAutoNum type="arabicPeriod"/>
            </a:pPr>
            <a:r>
              <a:rPr lang="en-US"/>
              <a:t>When is the product purchased?</a:t>
            </a:r>
          </a:p>
          <a:p>
            <a:pPr marL="514350" indent="-514350">
              <a:buFont typeface="+mj-lt"/>
              <a:buAutoNum type="arabicPeriod"/>
            </a:pPr>
            <a:r>
              <a:rPr lang="en-US"/>
              <a:t>Where is it purchased?</a:t>
            </a:r>
          </a:p>
        </p:txBody>
      </p:sp>
    </p:spTree>
    <p:extLst>
      <p:ext uri="{BB962C8B-B14F-4D97-AF65-F5344CB8AC3E}">
        <p14:creationId xmlns:p14="http://schemas.microsoft.com/office/powerpoint/2010/main" val="399383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1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sz="5000">
                <a:solidFill>
                  <a:srgbClr val="FFFFFF"/>
                </a:solidFill>
              </a:rPr>
              <a:t>Positioning</a:t>
            </a:r>
          </a:p>
        </p:txBody>
      </p:sp>
      <p:pic>
        <p:nvPicPr>
          <p:cNvPr id="6" name="Content Placeholder 5" descr="Chapter7.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274" r="8276" b="2"/>
          <a:stretch/>
        </p:blipFill>
        <p:spPr>
          <a:xfrm>
            <a:off x="245660" y="321733"/>
            <a:ext cx="5293729"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021989" y="917725"/>
            <a:ext cx="2568554" cy="4852362"/>
          </a:xfrm>
        </p:spPr>
        <p:txBody>
          <a:bodyPr vert="horz" lIns="45720" tIns="45720" rIns="45720" bIns="45720" rtlCol="0" anchor="ctr">
            <a:normAutofit/>
          </a:bodyPr>
          <a:lstStyle/>
          <a:p>
            <a:r>
              <a:rPr lang="en-US" dirty="0">
                <a:solidFill>
                  <a:schemeClr val="bg1"/>
                </a:solidFill>
                <a:latin typeface="Tahoma" charset="0"/>
                <a:ea typeface="ＭＳ Ｐゴシック" charset="0"/>
                <a:cs typeface="ＭＳ Ｐゴシック" charset="0"/>
              </a:rPr>
              <a:t>Locating a brand in consumers</a:t>
            </a:r>
            <a:r>
              <a:rPr lang="ja-JP" altLang="en-US" dirty="0">
                <a:solidFill>
                  <a:schemeClr val="bg1"/>
                </a:solidFill>
                <a:latin typeface="Tahoma" charset="0"/>
                <a:ea typeface="ＭＳ Ｐゴシック" charset="0"/>
                <a:cs typeface="ＭＳ Ｐゴシック" charset="0"/>
              </a:rPr>
              <a:t>’</a:t>
            </a:r>
            <a:r>
              <a:rPr lang="en-US" dirty="0">
                <a:solidFill>
                  <a:schemeClr val="bg1"/>
                </a:solidFill>
                <a:latin typeface="Tahoma" charset="0"/>
                <a:ea typeface="ＭＳ Ｐゴシック" charset="0"/>
                <a:cs typeface="ＭＳ Ｐゴシック" charset="0"/>
              </a:rPr>
              <a:t> minds over and against competitors in terms of attributes and benefits that the brand does and does not offer</a:t>
            </a:r>
          </a:p>
          <a:p>
            <a:pPr lvl="1"/>
            <a:r>
              <a:rPr lang="en-US" dirty="0">
                <a:solidFill>
                  <a:schemeClr val="bg1"/>
                </a:solidFill>
                <a:latin typeface="Tahoma" charset="0"/>
                <a:ea typeface="ＭＳ Ｐゴシック" charset="0"/>
              </a:rPr>
              <a:t>Attribute or Benefit</a:t>
            </a:r>
          </a:p>
          <a:p>
            <a:pPr lvl="1"/>
            <a:r>
              <a:rPr lang="en-US" dirty="0">
                <a:solidFill>
                  <a:schemeClr val="bg1"/>
                </a:solidFill>
                <a:latin typeface="Tahoma" charset="0"/>
                <a:ea typeface="ＭＳ Ｐゴシック" charset="0"/>
              </a:rPr>
              <a:t>Quality and Price</a:t>
            </a:r>
          </a:p>
          <a:p>
            <a:pPr lvl="1"/>
            <a:r>
              <a:rPr lang="en-US" dirty="0">
                <a:solidFill>
                  <a:schemeClr val="bg1"/>
                </a:solidFill>
                <a:latin typeface="Tahoma" charset="0"/>
                <a:ea typeface="ＭＳ Ｐゴシック" charset="0"/>
              </a:rPr>
              <a:t>Use or User</a:t>
            </a:r>
          </a:p>
          <a:p>
            <a:pPr lvl="1"/>
            <a:r>
              <a:rPr lang="en-US" dirty="0">
                <a:solidFill>
                  <a:schemeClr val="bg1"/>
                </a:solidFill>
                <a:latin typeface="Tahoma" charset="0"/>
                <a:ea typeface="ＭＳ Ｐゴシック" charset="0"/>
              </a:rPr>
              <a:t>Competition</a:t>
            </a:r>
          </a:p>
          <a:p>
            <a:pPr marL="0" indent="0">
              <a:buNone/>
            </a:pPr>
            <a:endParaRPr lang="en-US" dirty="0">
              <a:solidFill>
                <a:srgbClr val="FFFFFF"/>
              </a:solidFill>
            </a:endParaRPr>
          </a:p>
        </p:txBody>
      </p:sp>
    </p:spTree>
    <p:extLst>
      <p:ext uri="{BB962C8B-B14F-4D97-AF65-F5344CB8AC3E}">
        <p14:creationId xmlns:p14="http://schemas.microsoft.com/office/powerpoint/2010/main" val="100362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82601" y="643467"/>
            <a:ext cx="2561709" cy="5571066"/>
          </a:xfrm>
        </p:spPr>
        <p:txBody>
          <a:bodyPr>
            <a:normAutofit/>
          </a:bodyPr>
          <a:lstStyle/>
          <a:p>
            <a:r>
              <a:rPr lang="en-US">
                <a:solidFill>
                  <a:srgbClr val="FFFFFF"/>
                </a:solidFill>
              </a:rPr>
              <a:t>General Global Positioning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7099780"/>
              </p:ext>
            </p:extLst>
          </p:nvPr>
        </p:nvGraphicFramePr>
        <p:xfrm>
          <a:off x="4202906" y="1456028"/>
          <a:ext cx="4231482" cy="3917372"/>
        </p:xfrm>
        <a:graphic>
          <a:graphicData uri="http://schemas.openxmlformats.org/drawingml/2006/table">
            <a:tbl>
              <a:tblPr firstRow="1" bandRow="1">
                <a:tableStyleId>{5C22544A-7EE6-4342-B048-85BDC9FD1C3A}</a:tableStyleId>
              </a:tblPr>
              <a:tblGrid>
                <a:gridCol w="1177641">
                  <a:extLst>
                    <a:ext uri="{9D8B030D-6E8A-4147-A177-3AD203B41FA5}">
                      <a16:colId xmlns:a16="http://schemas.microsoft.com/office/drawing/2014/main" val="20000"/>
                    </a:ext>
                  </a:extLst>
                </a:gridCol>
                <a:gridCol w="3053841">
                  <a:extLst>
                    <a:ext uri="{9D8B030D-6E8A-4147-A177-3AD203B41FA5}">
                      <a16:colId xmlns:a16="http://schemas.microsoft.com/office/drawing/2014/main" val="20001"/>
                    </a:ext>
                  </a:extLst>
                </a:gridCol>
              </a:tblGrid>
              <a:tr h="330487">
                <a:tc>
                  <a:txBody>
                    <a:bodyPr/>
                    <a:lstStyle/>
                    <a:p>
                      <a:endParaRPr lang="en-US" sz="1300"/>
                    </a:p>
                  </a:txBody>
                  <a:tcPr marL="58549" marR="58549" marT="33049" marB="33049"/>
                </a:tc>
                <a:tc>
                  <a:txBody>
                    <a:bodyPr/>
                    <a:lstStyle/>
                    <a:p>
                      <a:endParaRPr lang="en-US" sz="1300"/>
                    </a:p>
                  </a:txBody>
                  <a:tcPr marL="58549" marR="58549" marT="33049" marB="33049"/>
                </a:tc>
                <a:extLst>
                  <a:ext uri="{0D108BD9-81ED-4DB2-BD59-A6C34878D82A}">
                    <a16:rowId xmlns:a16="http://schemas.microsoft.com/office/drawing/2014/main" val="10000"/>
                  </a:ext>
                </a:extLst>
              </a:tr>
              <a:tr h="1414484">
                <a:tc>
                  <a:txBody>
                    <a:bodyPr/>
                    <a:lstStyle/>
                    <a:p>
                      <a:r>
                        <a:rPr lang="en-US" sz="2300">
                          <a:latin typeface="Tahoma" charset="0"/>
                          <a:ea typeface="ＭＳ Ｐゴシック" charset="0"/>
                          <a:cs typeface="ＭＳ Ｐゴシック" charset="0"/>
                        </a:rPr>
                        <a:t>Global</a:t>
                      </a:r>
                      <a:endParaRPr lang="en-US" sz="2300"/>
                    </a:p>
                  </a:txBody>
                  <a:tcPr marL="58549" marR="58549" marT="33049" marB="330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ＭＳ Ｐゴシック" charset="0"/>
                          <a:cs typeface="ＭＳ Ｐゴシック" charset="0"/>
                        </a:rPr>
                        <a:t>consumers who want offerings that have the same attributes and qualities available in development markets, and willing to pay global prices</a:t>
                      </a:r>
                    </a:p>
                    <a:p>
                      <a:endParaRPr lang="en-US" sz="1400">
                        <a:latin typeface="Arial" panose="020B0604020202020204" pitchFamily="34" charset="0"/>
                      </a:endParaRPr>
                    </a:p>
                  </a:txBody>
                  <a:tcPr marL="58549" marR="58549" marT="33049" marB="33049"/>
                </a:tc>
                <a:extLst>
                  <a:ext uri="{0D108BD9-81ED-4DB2-BD59-A6C34878D82A}">
                    <a16:rowId xmlns:a16="http://schemas.microsoft.com/office/drawing/2014/main" val="10001"/>
                  </a:ext>
                </a:extLst>
              </a:tr>
              <a:tr h="1194159">
                <a:tc>
                  <a:txBody>
                    <a:bodyPr/>
                    <a:lstStyle/>
                    <a:p>
                      <a:r>
                        <a:rPr lang="en-US" sz="2300"/>
                        <a:t>Glocal</a:t>
                      </a:r>
                    </a:p>
                  </a:txBody>
                  <a:tcPr marL="58549" marR="58549" marT="33049" marB="330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ＭＳ Ｐゴシック" charset="0"/>
                          <a:cs typeface="ＭＳ Ｐゴシック" charset="0"/>
                        </a:rPr>
                        <a:t>demand products that are near global standards, but willing to pay slightly less than global consumers do. </a:t>
                      </a:r>
                    </a:p>
                    <a:p>
                      <a:endParaRPr lang="en-US" sz="1400">
                        <a:latin typeface="Arial" panose="020B0604020202020204" pitchFamily="34" charset="0"/>
                      </a:endParaRPr>
                    </a:p>
                  </a:txBody>
                  <a:tcPr marL="58549" marR="58549" marT="33049" marB="33049"/>
                </a:tc>
                <a:extLst>
                  <a:ext uri="{0D108BD9-81ED-4DB2-BD59-A6C34878D82A}">
                    <a16:rowId xmlns:a16="http://schemas.microsoft.com/office/drawing/2014/main" val="10002"/>
                  </a:ext>
                </a:extLst>
              </a:tr>
              <a:tr h="533186">
                <a:tc>
                  <a:txBody>
                    <a:bodyPr/>
                    <a:lstStyle/>
                    <a:p>
                      <a:r>
                        <a:rPr lang="en-US" sz="2300"/>
                        <a:t>Local</a:t>
                      </a:r>
                    </a:p>
                  </a:txBody>
                  <a:tcPr marL="58549" marR="58549" marT="33049" marB="33049"/>
                </a:tc>
                <a:tc>
                  <a:txBody>
                    <a:bodyPr/>
                    <a:lstStyle/>
                    <a:p>
                      <a:r>
                        <a:rPr lang="en-US" sz="1400">
                          <a:latin typeface="Arial" panose="020B0604020202020204" pitchFamily="34" charset="0"/>
                        </a:rPr>
                        <a:t>Consumers are happy with</a:t>
                      </a:r>
                      <a:r>
                        <a:rPr lang="en-US" sz="1400" baseline="0">
                          <a:latin typeface="Arial" panose="020B0604020202020204" pitchFamily="34" charset="0"/>
                        </a:rPr>
                        <a:t> local quality and local prices</a:t>
                      </a:r>
                      <a:endParaRPr lang="en-US" sz="1400">
                        <a:latin typeface="Arial" panose="020B0604020202020204" pitchFamily="34" charset="0"/>
                      </a:endParaRPr>
                    </a:p>
                  </a:txBody>
                  <a:tcPr marL="58549" marR="58549" marT="33049" marB="33049"/>
                </a:tc>
                <a:extLst>
                  <a:ext uri="{0D108BD9-81ED-4DB2-BD59-A6C34878D82A}">
                    <a16:rowId xmlns:a16="http://schemas.microsoft.com/office/drawing/2014/main" val="10003"/>
                  </a:ext>
                </a:extLst>
              </a:tr>
              <a:tr h="445056">
                <a:tc>
                  <a:txBody>
                    <a:bodyPr/>
                    <a:lstStyle/>
                    <a:p>
                      <a:r>
                        <a:rPr lang="en-US" sz="2300"/>
                        <a:t>Bottom</a:t>
                      </a:r>
                    </a:p>
                  </a:txBody>
                  <a:tcPr marL="58549" marR="58549" marT="33049" marB="33049"/>
                </a:tc>
                <a:tc>
                  <a:txBody>
                    <a:bodyPr/>
                    <a:lstStyle/>
                    <a:p>
                      <a:r>
                        <a:rPr lang="en-US" sz="1400">
                          <a:latin typeface="Arial" panose="020B0604020202020204" pitchFamily="34" charset="0"/>
                        </a:rPr>
                        <a:t>Absolute</a:t>
                      </a:r>
                      <a:r>
                        <a:rPr lang="en-US" sz="1400" baseline="0">
                          <a:latin typeface="Arial" panose="020B0604020202020204" pitchFamily="34" charset="0"/>
                        </a:rPr>
                        <a:t> lowest prices</a:t>
                      </a:r>
                      <a:endParaRPr lang="en-US" sz="1400">
                        <a:latin typeface="Arial" panose="020B0604020202020204" pitchFamily="34" charset="0"/>
                      </a:endParaRPr>
                    </a:p>
                  </a:txBody>
                  <a:tcPr marL="58549" marR="58549" marT="33049" marB="3304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252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3260-48CF-464D-ABC0-4F649CE43D24}"/>
              </a:ext>
            </a:extLst>
          </p:cNvPr>
          <p:cNvSpPr>
            <a:spLocks noGrp="1"/>
          </p:cNvSpPr>
          <p:nvPr>
            <p:ph type="title"/>
          </p:nvPr>
        </p:nvSpPr>
        <p:spPr/>
        <p:txBody>
          <a:bodyPr/>
          <a:lstStyle/>
          <a:p>
            <a:r>
              <a:rPr lang="en-US" dirty="0"/>
              <a:t>Notes about chapter 18</a:t>
            </a:r>
          </a:p>
        </p:txBody>
      </p:sp>
      <p:sp>
        <p:nvSpPr>
          <p:cNvPr id="3" name="Content Placeholder 2">
            <a:extLst>
              <a:ext uri="{FF2B5EF4-FFF2-40B4-BE49-F238E27FC236}">
                <a16:creationId xmlns:a16="http://schemas.microsoft.com/office/drawing/2014/main" id="{46A98D55-DD31-417C-9F2C-7F110B21E521}"/>
              </a:ext>
            </a:extLst>
          </p:cNvPr>
          <p:cNvSpPr>
            <a:spLocks noGrp="1"/>
          </p:cNvSpPr>
          <p:nvPr>
            <p:ph idx="1"/>
          </p:nvPr>
        </p:nvSpPr>
        <p:spPr/>
        <p:txBody>
          <a:bodyPr/>
          <a:lstStyle/>
          <a:p>
            <a:r>
              <a:rPr lang="en-US" dirty="0"/>
              <a:t>MAIN THEMES:</a:t>
            </a:r>
          </a:p>
          <a:p>
            <a:r>
              <a:rPr lang="en-US" dirty="0"/>
              <a:t>Theodore Levitt – “The Globalization of Markets” – proposed that differences are disappearing</a:t>
            </a:r>
          </a:p>
          <a:p>
            <a:r>
              <a:rPr lang="en-US" dirty="0"/>
              <a:t>The general tension between standardization and localization</a:t>
            </a:r>
          </a:p>
          <a:p>
            <a:r>
              <a:rPr lang="en-US" dirty="0"/>
              <a:t>Emergence of consumer/customer segments that are sub-national and may be distinct pockets linked globally (instead of country by country)</a:t>
            </a:r>
          </a:p>
          <a:p>
            <a:endParaRPr lang="en-US" dirty="0"/>
          </a:p>
          <a:p>
            <a:endParaRPr lang="en-US" dirty="0"/>
          </a:p>
          <a:p>
            <a:endParaRPr lang="en-US" dirty="0"/>
          </a:p>
        </p:txBody>
      </p:sp>
    </p:spTree>
    <p:extLst>
      <p:ext uri="{BB962C8B-B14F-4D97-AF65-F5344CB8AC3E}">
        <p14:creationId xmlns:p14="http://schemas.microsoft.com/office/powerpoint/2010/main" val="231194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194BF60-3CA3-41CE-B5E2-62C5F59D0834}"/>
              </a:ext>
            </a:extLst>
          </p:cNvPr>
          <p:cNvSpPr>
            <a:spLocks noGrp="1"/>
          </p:cNvSpPr>
          <p:nvPr>
            <p:ph type="subTitle" idx="1"/>
          </p:nvPr>
        </p:nvSpPr>
        <p:spPr>
          <a:xfrm>
            <a:off x="5747003" y="4960137"/>
            <a:ext cx="3111247" cy="1463040"/>
          </a:xfrm>
        </p:spPr>
        <p:txBody>
          <a:bodyPr>
            <a:normAutofit/>
          </a:bodyPr>
          <a:lstStyle/>
          <a:p>
            <a:endParaRPr lang="en-US"/>
          </a:p>
        </p:txBody>
      </p:sp>
      <p:sp>
        <p:nvSpPr>
          <p:cNvPr id="12" name="Rectangle 11">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3A854E-7A93-48B8-A994-21640427DF29}"/>
              </a:ext>
            </a:extLst>
          </p:cNvPr>
          <p:cNvSpPr>
            <a:spLocks noGrp="1"/>
          </p:cNvSpPr>
          <p:nvPr>
            <p:ph type="ctrTitle"/>
          </p:nvPr>
        </p:nvSpPr>
        <p:spPr>
          <a:xfrm>
            <a:off x="965199" y="977048"/>
            <a:ext cx="7213600" cy="2960980"/>
          </a:xfrm>
        </p:spPr>
        <p:txBody>
          <a:bodyPr anchor="b">
            <a:normAutofit/>
          </a:bodyPr>
          <a:lstStyle/>
          <a:p>
            <a:pPr algn="l"/>
            <a:r>
              <a:rPr lang="en-US" sz="5200">
                <a:solidFill>
                  <a:srgbClr val="FFFFFF"/>
                </a:solidFill>
              </a:rPr>
              <a:t>Marketing review</a:t>
            </a:r>
          </a:p>
        </p:txBody>
      </p:sp>
      <p:cxnSp>
        <p:nvCxnSpPr>
          <p:cNvPr id="14" name="Straight Connector 13">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6414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48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6399C-B667-4052-93A0-170ED5CFDEFA}"/>
              </a:ext>
            </a:extLst>
          </p:cNvPr>
          <p:cNvSpPr>
            <a:spLocks noGrp="1"/>
          </p:cNvSpPr>
          <p:nvPr>
            <p:ph type="title"/>
          </p:nvPr>
        </p:nvSpPr>
        <p:spPr>
          <a:xfrm>
            <a:off x="6097404" y="643467"/>
            <a:ext cx="2604756" cy="5571066"/>
          </a:xfrm>
        </p:spPr>
        <p:txBody>
          <a:bodyPr>
            <a:normAutofit/>
          </a:bodyPr>
          <a:lstStyle/>
          <a:p>
            <a:r>
              <a:rPr lang="en-US" dirty="0"/>
              <a:t>The marketing mix</a:t>
            </a:r>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B5245E0-CBFD-434F-B5CE-3D63A2520191}"/>
              </a:ext>
            </a:extLst>
          </p:cNvPr>
          <p:cNvGraphicFramePr>
            <a:graphicFrameLocks noGrp="1"/>
          </p:cNvGraphicFramePr>
          <p:nvPr>
            <p:ph idx="1"/>
            <p:extLst>
              <p:ext uri="{D42A27DB-BD31-4B8C-83A1-F6EECF244321}">
                <p14:modId xmlns:p14="http://schemas.microsoft.com/office/powerpoint/2010/main" val="2115180586"/>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33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7212-341C-401B-9E5C-E8FC6C1AB58A}"/>
              </a:ext>
            </a:extLst>
          </p:cNvPr>
          <p:cNvSpPr>
            <a:spLocks noGrp="1"/>
          </p:cNvSpPr>
          <p:nvPr>
            <p:ph type="title"/>
          </p:nvPr>
        </p:nvSpPr>
        <p:spPr>
          <a:xfrm>
            <a:off x="768096" y="585216"/>
            <a:ext cx="7290054" cy="1499616"/>
          </a:xfrm>
        </p:spPr>
        <p:txBody>
          <a:bodyPr>
            <a:normAutofit/>
          </a:bodyPr>
          <a:lstStyle/>
          <a:p>
            <a:r>
              <a:rPr lang="en-US" dirty="0"/>
              <a:t>Distribution issues</a:t>
            </a:r>
          </a:p>
        </p:txBody>
      </p:sp>
      <p:graphicFrame>
        <p:nvGraphicFramePr>
          <p:cNvPr id="5" name="Content Placeholder 2">
            <a:extLst>
              <a:ext uri="{FF2B5EF4-FFF2-40B4-BE49-F238E27FC236}">
                <a16:creationId xmlns:a16="http://schemas.microsoft.com/office/drawing/2014/main" id="{4537CE94-5AEE-4D04-8326-CC8B75A8FFE2}"/>
              </a:ext>
            </a:extLst>
          </p:cNvPr>
          <p:cNvGraphicFramePr>
            <a:graphicFrameLocks noGrp="1"/>
          </p:cNvGraphicFramePr>
          <p:nvPr>
            <p:ph idx="1"/>
            <p:extLst>
              <p:ext uri="{D42A27DB-BD31-4B8C-83A1-F6EECF244321}">
                <p14:modId xmlns:p14="http://schemas.microsoft.com/office/powerpoint/2010/main" val="665152047"/>
              </p:ext>
            </p:extLst>
          </p:nvPr>
        </p:nvGraphicFramePr>
        <p:xfrm>
          <a:off x="767953" y="15367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27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BCA7-1167-43D8-88B5-D5DC62A8E574}"/>
              </a:ext>
            </a:extLst>
          </p:cNvPr>
          <p:cNvSpPr>
            <a:spLocks noGrp="1"/>
          </p:cNvSpPr>
          <p:nvPr>
            <p:ph type="title"/>
          </p:nvPr>
        </p:nvSpPr>
        <p:spPr>
          <a:xfrm>
            <a:off x="768096" y="585216"/>
            <a:ext cx="7290054" cy="1499616"/>
          </a:xfrm>
        </p:spPr>
        <p:txBody>
          <a:bodyPr>
            <a:normAutofit/>
          </a:bodyPr>
          <a:lstStyle/>
          <a:p>
            <a:r>
              <a:rPr lang="en-US" dirty="0"/>
              <a:t>COMMUNICATION ISSUES</a:t>
            </a:r>
          </a:p>
        </p:txBody>
      </p:sp>
      <p:graphicFrame>
        <p:nvGraphicFramePr>
          <p:cNvPr id="5" name="Content Placeholder 2">
            <a:extLst>
              <a:ext uri="{FF2B5EF4-FFF2-40B4-BE49-F238E27FC236}">
                <a16:creationId xmlns:a16="http://schemas.microsoft.com/office/drawing/2014/main" id="{121E6388-27C0-4891-BAB3-7D5DCE7A3EAE}"/>
              </a:ext>
            </a:extLst>
          </p:cNvPr>
          <p:cNvGraphicFramePr>
            <a:graphicFrameLocks noGrp="1"/>
          </p:cNvGraphicFramePr>
          <p:nvPr>
            <p:ph idx="1"/>
            <p:extLst>
              <p:ext uri="{D42A27DB-BD31-4B8C-83A1-F6EECF244321}">
                <p14:modId xmlns:p14="http://schemas.microsoft.com/office/powerpoint/2010/main" val="2447646868"/>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27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4260-D413-4197-BD6E-AA581D561135}"/>
              </a:ext>
            </a:extLst>
          </p:cNvPr>
          <p:cNvSpPr>
            <a:spLocks noGrp="1"/>
          </p:cNvSpPr>
          <p:nvPr>
            <p:ph type="title"/>
          </p:nvPr>
        </p:nvSpPr>
        <p:spPr/>
        <p:txBody>
          <a:bodyPr/>
          <a:lstStyle/>
          <a:p>
            <a:r>
              <a:rPr lang="en-US" dirty="0"/>
              <a:t>Marketing “push” and “Pull”</a:t>
            </a:r>
          </a:p>
        </p:txBody>
      </p:sp>
      <p:sp>
        <p:nvSpPr>
          <p:cNvPr id="3" name="Content Placeholder 2">
            <a:extLst>
              <a:ext uri="{FF2B5EF4-FFF2-40B4-BE49-F238E27FC236}">
                <a16:creationId xmlns:a16="http://schemas.microsoft.com/office/drawing/2014/main" id="{9BE2F487-2114-4C12-88D3-4932147E89EE}"/>
              </a:ext>
            </a:extLst>
          </p:cNvPr>
          <p:cNvSpPr>
            <a:spLocks noGrp="1"/>
          </p:cNvSpPr>
          <p:nvPr>
            <p:ph idx="1"/>
          </p:nvPr>
        </p:nvSpPr>
        <p:spPr/>
        <p:txBody>
          <a:bodyPr/>
          <a:lstStyle/>
          <a:p>
            <a:r>
              <a:rPr lang="en-US" b="1" dirty="0"/>
              <a:t>Push</a:t>
            </a:r>
            <a:r>
              <a:rPr lang="en-US" dirty="0"/>
              <a:t> (incentivize resellers) strategies tend to be emphasized: </a:t>
            </a:r>
          </a:p>
          <a:p>
            <a:pPr lvl="1">
              <a:buFont typeface="Tw Cen MT" panose="020B0602020104020603" pitchFamily="34" charset="0"/>
              <a:buChar char="•"/>
            </a:pPr>
            <a:r>
              <a:rPr lang="en-US" dirty="0"/>
              <a:t>For industrial products or complex new products.</a:t>
            </a:r>
          </a:p>
          <a:p>
            <a:pPr lvl="1">
              <a:buFont typeface="Tw Cen MT" panose="020B0602020104020603" pitchFamily="34" charset="0"/>
              <a:buChar char="•"/>
            </a:pPr>
            <a:r>
              <a:rPr lang="en-US" dirty="0"/>
              <a:t>When distribution channels are short.</a:t>
            </a:r>
          </a:p>
          <a:p>
            <a:pPr lvl="1">
              <a:buFont typeface="Tw Cen MT" panose="020B0602020104020603" pitchFamily="34" charset="0"/>
              <a:buChar char="•"/>
            </a:pPr>
            <a:r>
              <a:rPr lang="en-US" dirty="0"/>
              <a:t>When few print or electronic media are available</a:t>
            </a:r>
          </a:p>
          <a:p>
            <a:pPr marL="128016" lvl="1" indent="0">
              <a:buNone/>
            </a:pPr>
            <a:endParaRPr lang="en-US" dirty="0"/>
          </a:p>
          <a:p>
            <a:r>
              <a:rPr lang="en-US" b="1" dirty="0"/>
              <a:t>Pull</a:t>
            </a:r>
            <a:r>
              <a:rPr lang="en-US" dirty="0"/>
              <a:t> (communicate directly with consumers) strategies tend to be emphasized:</a:t>
            </a:r>
          </a:p>
          <a:p>
            <a:pPr lvl="1">
              <a:buFont typeface="Arial" panose="020B0604020202020204" pitchFamily="34" charset="0"/>
              <a:buChar char="•"/>
            </a:pPr>
            <a:r>
              <a:rPr lang="en-US" dirty="0"/>
              <a:t>For consumer goods.</a:t>
            </a:r>
          </a:p>
          <a:p>
            <a:pPr lvl="1">
              <a:buFont typeface="Arial" panose="020B0604020202020204" pitchFamily="34" charset="0"/>
              <a:buChar char="•"/>
            </a:pPr>
            <a:r>
              <a:rPr lang="en-US" dirty="0"/>
              <a:t>When distribution channels are long.</a:t>
            </a:r>
          </a:p>
          <a:p>
            <a:pPr lvl="1">
              <a:buFont typeface="Arial" panose="020B0604020202020204" pitchFamily="34" charset="0"/>
              <a:buChar char="•"/>
            </a:pPr>
            <a:r>
              <a:rPr lang="en-US" dirty="0"/>
              <a:t>When sufficient print and electronic media are available to carry the marketing message</a:t>
            </a:r>
          </a:p>
        </p:txBody>
      </p:sp>
    </p:spTree>
    <p:extLst>
      <p:ext uri="{BB962C8B-B14F-4D97-AF65-F5344CB8AC3E}">
        <p14:creationId xmlns:p14="http://schemas.microsoft.com/office/powerpoint/2010/main" val="208283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Segmentation, Targeting, Positioning</a:t>
            </a:r>
          </a:p>
        </p:txBody>
      </p:sp>
      <p:graphicFrame>
        <p:nvGraphicFramePr>
          <p:cNvPr id="6" name="Content Placeholder 3">
            <a:extLst>
              <a:ext uri="{FF2B5EF4-FFF2-40B4-BE49-F238E27FC236}">
                <a16:creationId xmlns:a16="http://schemas.microsoft.com/office/drawing/2014/main" id="{919F041D-DAF3-4D8F-B74A-B5A579363FDB}"/>
              </a:ext>
            </a:extLst>
          </p:cNvPr>
          <p:cNvGraphicFramePr>
            <a:graphicFrameLocks noGrp="1"/>
          </p:cNvGraphicFramePr>
          <p:nvPr>
            <p:ph sz="half" idx="1"/>
            <p:extLst>
              <p:ext uri="{D42A27DB-BD31-4B8C-83A1-F6EECF244321}">
                <p14:modId xmlns:p14="http://schemas.microsoft.com/office/powerpoint/2010/main" val="1751148809"/>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9884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1804</Words>
  <Application>Microsoft Office PowerPoint</Application>
  <PresentationFormat>On-screen Show (4:3)</PresentationFormat>
  <Paragraphs>190</Paragraphs>
  <Slides>29</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Tahoma</vt:lpstr>
      <vt:lpstr>Tw Cen MT</vt:lpstr>
      <vt:lpstr>Tw Cen MT Condensed</vt:lpstr>
      <vt:lpstr>Wingdings 3</vt:lpstr>
      <vt:lpstr>1_Custom Design</vt:lpstr>
      <vt:lpstr>Integral</vt:lpstr>
      <vt:lpstr>Global marketing </vt:lpstr>
      <vt:lpstr>outline</vt:lpstr>
      <vt:lpstr>Notes about chapter 18</vt:lpstr>
      <vt:lpstr>Marketing review</vt:lpstr>
      <vt:lpstr>The marketing mix</vt:lpstr>
      <vt:lpstr>Distribution issues</vt:lpstr>
      <vt:lpstr>COMMUNICATION ISSUES</vt:lpstr>
      <vt:lpstr>Marketing “push” and “Pull”</vt:lpstr>
      <vt:lpstr>Segmentation, Targeting, Positioning</vt:lpstr>
      <vt:lpstr>Market Segmentation</vt:lpstr>
      <vt:lpstr>Targeting</vt:lpstr>
      <vt:lpstr>Demographic Segmentation</vt:lpstr>
      <vt:lpstr>  Demographic Segmentation (cont.) </vt:lpstr>
      <vt:lpstr>Segmenting by Income  and Population</vt:lpstr>
      <vt:lpstr>Age Segmentation</vt:lpstr>
      <vt:lpstr>Geographic Segmentation</vt:lpstr>
      <vt:lpstr>Behavioral Segmentation</vt:lpstr>
      <vt:lpstr>Psychographic Segmentation</vt:lpstr>
      <vt:lpstr>Psychographic Segmentation</vt:lpstr>
      <vt:lpstr>Benefit Segmentation</vt:lpstr>
      <vt:lpstr>Targeting</vt:lpstr>
      <vt:lpstr>Assessing Market Potential</vt:lpstr>
      <vt:lpstr>Current Segment Size and Growth</vt:lpstr>
      <vt:lpstr>Potential Competition</vt:lpstr>
      <vt:lpstr>Feasibility and Compatibility</vt:lpstr>
      <vt:lpstr>Framework for Selecting  Target Markets</vt:lpstr>
      <vt:lpstr>9 Questions for Creating a  Product-Market Profile</vt:lpstr>
      <vt:lpstr>Positioning</vt:lpstr>
      <vt:lpstr>General Global Positioning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dc:title>
  <dc:creator>jeff williamson</dc:creator>
  <cp:lastModifiedBy>jeff williamson</cp:lastModifiedBy>
  <cp:revision>1</cp:revision>
  <dcterms:created xsi:type="dcterms:W3CDTF">2019-11-08T01:26:58Z</dcterms:created>
  <dcterms:modified xsi:type="dcterms:W3CDTF">2021-04-27T15:49:32Z</dcterms:modified>
</cp:coreProperties>
</file>